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46"/>
  </p:notesMasterIdLst>
  <p:handoutMasterIdLst>
    <p:handoutMasterId r:id="rId47"/>
  </p:handoutMasterIdLst>
  <p:sldIdLst>
    <p:sldId id="263" r:id="rId2"/>
    <p:sldId id="257" r:id="rId3"/>
    <p:sldId id="258" r:id="rId4"/>
    <p:sldId id="264" r:id="rId5"/>
    <p:sldId id="272" r:id="rId6"/>
    <p:sldId id="273" r:id="rId7"/>
    <p:sldId id="274" r:id="rId8"/>
    <p:sldId id="277" r:id="rId9"/>
    <p:sldId id="278" r:id="rId10"/>
    <p:sldId id="293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7" r:id="rId20"/>
    <p:sldId id="294" r:id="rId21"/>
    <p:sldId id="295" r:id="rId22"/>
    <p:sldId id="298" r:id="rId23"/>
    <p:sldId id="327" r:id="rId24"/>
    <p:sldId id="328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296" r:id="rId33"/>
    <p:sldId id="259" r:id="rId34"/>
    <p:sldId id="265" r:id="rId35"/>
    <p:sldId id="267" r:id="rId36"/>
    <p:sldId id="268" r:id="rId37"/>
    <p:sldId id="269" r:id="rId38"/>
    <p:sldId id="341" r:id="rId39"/>
    <p:sldId id="270" r:id="rId40"/>
    <p:sldId id="271" r:id="rId41"/>
    <p:sldId id="338" r:id="rId42"/>
    <p:sldId id="339" r:id="rId43"/>
    <p:sldId id="340" r:id="rId44"/>
    <p:sldId id="26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595959"/>
    <a:srgbClr val="0062AC"/>
    <a:srgbClr val="4B4E61"/>
    <a:srgbClr val="767171"/>
    <a:srgbClr val="7F7F7F"/>
    <a:srgbClr val="019ED5"/>
    <a:srgbClr val="0070C0"/>
    <a:srgbClr val="F2F2F2"/>
    <a:srgbClr val="DE2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6"/>
    <p:restoredTop sz="93869" autoAdjust="0"/>
  </p:normalViewPr>
  <p:slideViewPr>
    <p:cSldViewPr snapToGrid="0">
      <p:cViewPr varScale="1">
        <p:scale>
          <a:sx n="81" d="100"/>
          <a:sy n="81" d="100"/>
        </p:scale>
        <p:origin x="278" y="53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7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0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Selector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this makes sure page uses latest html and not some random fallback version</a:t>
            </a:r>
            <a:endParaRPr/>
          </a:p>
        </p:txBody>
      </p:sp>
      <p:sp>
        <p:nvSpPr>
          <p:cNvPr id="310" name="Google Shape;310;p18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Everything not in tags is text</a:t>
            </a:r>
            <a:endParaRPr/>
          </a:p>
        </p:txBody>
      </p:sp>
      <p:sp>
        <p:nvSpPr>
          <p:cNvPr id="474" name="Google Shape;474;p29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b976f3c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b976f3cf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 example “CSS rule”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https://developer.mozilla.org/en-US/docs/Web/CSS/CSS_Selectors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862" name="Google Shape;86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4" name="Google Shape;894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using div instead of p for the sake of example</a:t>
            </a:r>
            <a:endParaRPr/>
          </a:p>
        </p:txBody>
      </p:sp>
      <p:sp>
        <p:nvSpPr>
          <p:cNvPr id="895" name="Google Shape;895;p6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2" name="Google Shape;912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913" name="Google Shape;913;p6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8" name="Google Shape;928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929" name="Google Shape;929;p6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5" name="Google Shape;945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stylesheets: your own personal makeup artist</a:t>
            </a:r>
            <a:endParaRPr/>
          </a:p>
        </p:txBody>
      </p:sp>
      <p:sp>
        <p:nvSpPr>
          <p:cNvPr id="946" name="Google Shape;946;p6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967" name="Google Shape;967;p6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8" name="Google Shape;988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Target ONLY elements with the class “info” to be red, Arial, etc.</a:t>
            </a:r>
            <a:endParaRPr/>
          </a:p>
        </p:txBody>
      </p:sp>
      <p:sp>
        <p:nvSpPr>
          <p:cNvPr id="989" name="Google Shape;989;p68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1" name="Google Shape;1011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Target ONLY element with the id “unique” to be red, Arial, etc.</a:t>
            </a: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p69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root</a:t>
            </a:r>
            <a:endParaRPr/>
          </a:p>
        </p:txBody>
      </p:sp>
      <p:sp>
        <p:nvSpPr>
          <p:cNvPr id="324" name="Google Shape;324;p19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086f4e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10a086f4ecd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If you want more details, you can look at the structure of HTML as 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“DOM” (Document Object Model)</a:t>
            </a:r>
            <a:r>
              <a:rPr lang="en-US"/>
              <a:t>. It is how HTML is represented in memory and can be worth looking more into if you want more background.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note that heading/body tags come preset with styling, this can be overwritten</a:t>
            </a:r>
            <a:endParaRPr/>
          </a:p>
        </p:txBody>
      </p:sp>
      <p:sp>
        <p:nvSpPr>
          <p:cNvPr id="379" name="Google Shape;379;p2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Title for document, scripts, styles, general information about the data on the page (“metadata”) (information for the browser and search engines)</a:t>
            </a:r>
            <a:endParaRPr/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https://developer.mozilla.org/en-US/docs/Glossary/Head</a:t>
            </a:r>
            <a:endParaRPr/>
          </a:p>
        </p:txBody>
      </p:sp>
      <p:sp>
        <p:nvSpPr>
          <p:cNvPr id="394" name="Google Shape;394;p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408" name="Google Shape;408;p2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r>
              <a:rPr lang="en-US"/>
              <a:t>if we go back to xkcd...</a:t>
            </a:r>
            <a:endParaRPr/>
          </a:p>
        </p:txBody>
      </p:sp>
      <p:sp>
        <p:nvSpPr>
          <p:cNvPr id="423" name="Google Shape;423;p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444" name="Google Shape;444;p2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None/>
            </a:pPr>
            <a:endParaRPr/>
          </a:p>
        </p:txBody>
      </p:sp>
      <p:sp>
        <p:nvSpPr>
          <p:cNvPr id="459" name="Google Shape;459;p28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A0642D-BA34-DB48-A711-58B801A8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6FD3-42A0-D54D-9644-9D3CFD2A284B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3E3914-93DA-C148-AFC4-3388BDEF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/>
              <a:t>ASTA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3D5264-34C4-5C4F-8C3C-8C6A2533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4302FC-0579-E440-9951-49A542F72376}"/>
              </a:ext>
            </a:extLst>
          </p:cNvPr>
          <p:cNvSpPr/>
          <p:nvPr userDrawn="1"/>
        </p:nvSpPr>
        <p:spPr>
          <a:xfrm>
            <a:off x="6816174" y="4036422"/>
            <a:ext cx="5375827" cy="760730"/>
          </a:xfrm>
          <a:prstGeom prst="rect">
            <a:avLst/>
          </a:prstGeom>
          <a:solidFill>
            <a:srgbClr val="414455"/>
          </a:solidFill>
          <a:ln>
            <a:solidFill>
              <a:srgbClr val="005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2D21BE-DA42-1544-A3E8-81D3C28267A0}"/>
              </a:ext>
            </a:extLst>
          </p:cNvPr>
          <p:cNvSpPr/>
          <p:nvPr userDrawn="1"/>
        </p:nvSpPr>
        <p:spPr>
          <a:xfrm>
            <a:off x="0" y="1149196"/>
            <a:ext cx="1663516" cy="150455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2140405-6C24-674D-B5A9-406F3E66C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82610" y="1786185"/>
            <a:ext cx="6943946" cy="61623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副标题</a:t>
            </a:r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02EAEA3A-F36B-9E4A-881E-C663C5EA3A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1618" y="4051140"/>
            <a:ext cx="2282608" cy="365126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主讲人：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文本占位符 23">
            <a:extLst>
              <a:ext uri="{FF2B5EF4-FFF2-40B4-BE49-F238E27FC236}">
                <a16:creationId xmlns:a16="http://schemas.microsoft.com/office/drawing/2014/main" id="{3D686209-C12A-7549-88B1-4EAA571B97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1618" y="4427020"/>
            <a:ext cx="2282608" cy="365126"/>
          </a:xfrm>
        </p:spPr>
        <p:txBody>
          <a:bodyPr>
            <a:noAutofit/>
          </a:bodyPr>
          <a:lstStyle>
            <a:lvl1pPr marL="0" indent="0" algn="r">
              <a:buNone/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日期：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2023.1.1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43AD64-84E9-E947-ABF1-EB8A879D9869}"/>
              </a:ext>
            </a:extLst>
          </p:cNvPr>
          <p:cNvSpPr txBox="1"/>
          <p:nvPr userDrawn="1"/>
        </p:nvSpPr>
        <p:spPr>
          <a:xfrm>
            <a:off x="1782610" y="241561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清华大学自动化系学生科协</a:t>
            </a: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33E0BB86-4B3F-1C40-87E4-1C135618E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2610" y="726104"/>
            <a:ext cx="6943946" cy="1032987"/>
          </a:xfrm>
        </p:spPr>
        <p:txBody>
          <a:bodyPr>
            <a:noAutofit/>
          </a:bodyPr>
          <a:lstStyle>
            <a:lvl1pPr>
              <a:defRPr kumimoji="0" lang="zh-CN" altLang="en-US" sz="6600" b="1" i="0" u="none" strike="noStrike" kern="1200" cap="none" spc="200" normalizeH="0" baseline="0" dirty="0">
                <a:ln>
                  <a:noFill/>
                </a:ln>
                <a:solidFill>
                  <a:srgbClr val="41445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主标题</a:t>
            </a:r>
          </a:p>
        </p:txBody>
      </p:sp>
    </p:spTree>
    <p:extLst>
      <p:ext uri="{BB962C8B-B14F-4D97-AF65-F5344CB8AC3E}">
        <p14:creationId xmlns:p14="http://schemas.microsoft.com/office/powerpoint/2010/main" val="1006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5969" cy="15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8000"/>
              <a:buNone/>
              <a:defRPr>
                <a:solidFill>
                  <a:srgbClr val="396D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5969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21457" lvl="0" indent="-16072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3200"/>
              <a:buNone/>
              <a:defRPr sz="3000"/>
            </a:lvl1pPr>
            <a:lvl2pPr marL="642915" lvl="1" indent="-16072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3200"/>
              <a:buNone/>
              <a:defRPr sz="3000"/>
            </a:lvl2pPr>
            <a:lvl3pPr marL="964372" lvl="2" indent="-16072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3200"/>
              <a:buNone/>
              <a:defRPr sz="3000"/>
            </a:lvl3pPr>
            <a:lvl4pPr marL="1285829" lvl="3" indent="-16072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3200"/>
              <a:buNone/>
              <a:defRPr sz="3000"/>
            </a:lvl4pPr>
            <a:lvl5pPr marL="1607287" lvl="4" indent="-16072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3200"/>
              <a:buNone/>
              <a:defRPr sz="3000"/>
            </a:lvl5pPr>
            <a:lvl6pPr marL="1928744" lvl="5" indent="-22100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■"/>
              <a:defRPr/>
            </a:lvl6pPr>
            <a:lvl7pPr marL="2250201" lvl="6" indent="-22100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●"/>
              <a:defRPr/>
            </a:lvl7pPr>
            <a:lvl8pPr marL="2571659" lvl="7" indent="-22100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○"/>
              <a:defRPr/>
            </a:lvl8pPr>
            <a:lvl9pPr marL="2893116" lvl="8" indent="-221002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221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5917311" y="6509742"/>
            <a:ext cx="345375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Helvetica Neue"/>
              <a:buNone/>
              <a:defRPr sz="1266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76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13" cy="1122398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96DFF"/>
              </a:buClr>
              <a:buSzPts val="5700"/>
              <a:buNone/>
              <a:defRPr sz="4008">
                <a:solidFill>
                  <a:srgbClr val="396D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400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531" cy="524813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3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154F-62F4-E143-A443-8C6EE7D109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7255" y="1110418"/>
            <a:ext cx="11191161" cy="5091924"/>
          </a:xfrm>
        </p:spPr>
        <p:txBody>
          <a:bodyPr/>
          <a:lstStyle>
            <a:lvl1pPr>
              <a:lnSpc>
                <a:spcPct val="120000"/>
              </a:lnSpc>
              <a:defRPr kumimoji="1" lang="zh-CN" altLang="en-US" sz="2800" b="1" kern="1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ct val="100000"/>
              </a:lnSpc>
              <a:defRPr kumimoji="1" lang="zh-CN" altLang="en-US" sz="2400" b="0" kern="1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lnSpc>
                <a:spcPct val="100000"/>
              </a:lnSpc>
              <a:defRPr kumimoji="1" lang="zh-CN" altLang="en-US" sz="2000" b="0" kern="1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lnSpc>
                <a:spcPct val="100000"/>
              </a:lnSpc>
              <a:defRPr kumimoji="1" lang="zh-CN" altLang="en-US" sz="1800" b="0" kern="1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>
              <a:lnSpc>
                <a:spcPct val="100000"/>
              </a:lnSpc>
              <a:defRPr kumimoji="1" lang="zh-CN" altLang="en-US" sz="1600" b="0" kern="1200" baseline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C1E205-F92B-4248-8BE8-FF9F2CD9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E20D-67AD-494C-BE3B-B715CFE96E8E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1F440-39BF-5C4C-874E-9653EED9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B7331-068B-2F4B-9563-501A40FE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04D2D70-E48E-1C45-AC2D-5339323DC000}"/>
              </a:ext>
            </a:extLst>
          </p:cNvPr>
          <p:cNvCxnSpPr>
            <a:cxnSpLocks/>
          </p:cNvCxnSpPr>
          <p:nvPr userDrawn="1"/>
        </p:nvCxnSpPr>
        <p:spPr>
          <a:xfrm>
            <a:off x="236765" y="956417"/>
            <a:ext cx="75310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17000">
                  <a:schemeClr val="accent3">
                    <a:lumMod val="89000"/>
                  </a:schemeClr>
                </a:gs>
                <a:gs pos="64000">
                  <a:schemeClr val="accent3">
                    <a:lumMod val="75000"/>
                  </a:schemeClr>
                </a:gs>
                <a:gs pos="91000">
                  <a:schemeClr val="accent3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4845E489-1A46-F94D-9323-6A35C6B5A9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255" y="208720"/>
            <a:ext cx="6639041" cy="593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kumimoji="1"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28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E8E7DD9-A714-9F4E-8566-E3ACE652C783}"/>
              </a:ext>
            </a:extLst>
          </p:cNvPr>
          <p:cNvSpPr/>
          <p:nvPr userDrawn="1"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 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2353CC-4E04-6C40-9B6E-FF2396C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7F1C-B72B-4F4E-8C64-A9D5C1C6488A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3F2D4C-D753-2842-9721-EA47148F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DC8A88-A7C1-3040-96C6-B82AD0CF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5D50D26-E1BF-F24A-A717-1744071F86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51743"/>
            <a:ext cx="2430463" cy="1284288"/>
          </a:xfrm>
        </p:spPr>
        <p:txBody>
          <a:bodyPr>
            <a:normAutofit/>
          </a:bodyPr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目 录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80DB796-C333-9E47-A442-C21FF7C445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2782888"/>
            <a:ext cx="2430463" cy="64611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Contents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B039295-99EF-F847-8D68-9ED607A21E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43870" y="1412827"/>
            <a:ext cx="3598506" cy="35168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pPr lvl="0"/>
            <a:r>
              <a:rPr kumimoji="1" lang="zh-CN" altLang="en-US" dirty="0"/>
              <a:t>内容一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内容二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内容三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内容四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内容五</a:t>
            </a:r>
          </a:p>
        </p:txBody>
      </p:sp>
    </p:spTree>
    <p:extLst>
      <p:ext uri="{BB962C8B-B14F-4D97-AF65-F5344CB8AC3E}">
        <p14:creationId xmlns:p14="http://schemas.microsoft.com/office/powerpoint/2010/main" val="284509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FB1B8-04C9-454E-B4C9-EC0C94F59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14400"/>
            <a:ext cx="10515600" cy="25460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kumimoji="1" lang="zh-CN" altLang="en-US" dirty="0"/>
              <a:t>节标题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758A38-6B84-BF48-B683-9C64676592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7600"/>
            <a:ext cx="10515600" cy="243205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注释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0C065-0979-C544-AE46-E492A03D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3B0B-D492-D54E-A359-B944051A2528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460CA-66CB-DD41-BB30-9A8E24B8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A9B77-B19D-5D4D-849F-F482CFE4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1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6EF2D59-0A14-C14D-B1CD-2C6A4EED1C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5872" y="1110418"/>
            <a:ext cx="5522544" cy="5091924"/>
          </a:xfrm>
        </p:spPr>
        <p:txBody>
          <a:bodyPr/>
          <a:lstStyle>
            <a:lvl1pPr>
              <a:lnSpc>
                <a:spcPct val="120000"/>
              </a:lnSpc>
              <a:defRPr kumimoji="1" lang="zh-CN" altLang="en-US" sz="2800" b="1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ct val="100000"/>
              </a:lnSpc>
              <a:defRPr kumimoji="1" lang="zh-CN" altLang="en-US" sz="24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lnSpc>
                <a:spcPct val="100000"/>
              </a:lnSpc>
              <a:defRPr kumimoji="1" lang="zh-CN" altLang="en-US" sz="20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lnSpc>
                <a:spcPct val="100000"/>
              </a:lnSpc>
              <a:defRPr kumimoji="1" lang="zh-CN" altLang="en-US" sz="18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>
              <a:lnSpc>
                <a:spcPct val="100000"/>
              </a:lnSpc>
              <a:defRPr kumimoji="1" lang="zh-CN" altLang="en-US" sz="1600" b="0" kern="12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A1811C3-432F-AD46-A455-E1F44ABC79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97256" y="1110418"/>
            <a:ext cx="5522544" cy="5091924"/>
          </a:xfrm>
        </p:spPr>
        <p:txBody>
          <a:bodyPr/>
          <a:lstStyle>
            <a:lvl1pPr>
              <a:lnSpc>
                <a:spcPct val="120000"/>
              </a:lnSpc>
              <a:defRPr kumimoji="1" lang="zh-CN" altLang="en-US" sz="2800" b="1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ct val="100000"/>
              </a:lnSpc>
              <a:defRPr kumimoji="1" lang="zh-CN" altLang="en-US" sz="24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lnSpc>
                <a:spcPct val="100000"/>
              </a:lnSpc>
              <a:defRPr kumimoji="1" lang="zh-CN" altLang="en-US" sz="20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lnSpc>
                <a:spcPct val="100000"/>
              </a:lnSpc>
              <a:defRPr kumimoji="1" lang="zh-CN" altLang="en-US" sz="18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>
              <a:lnSpc>
                <a:spcPct val="100000"/>
              </a:lnSpc>
              <a:defRPr kumimoji="1" lang="zh-CN" altLang="en-US" sz="1600" b="0" kern="12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E1F6A-ED4E-DC4E-91A9-C715281C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1ED9D-B967-3640-BD17-3022D2F3F24A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3884D3-77E7-2748-A520-1F56C366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BA78C3-F53F-4241-A595-9E1F35F5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9498BD8-82DA-8045-BCB7-3D9FDFDAC3EE}"/>
              </a:ext>
            </a:extLst>
          </p:cNvPr>
          <p:cNvCxnSpPr>
            <a:cxnSpLocks/>
          </p:cNvCxnSpPr>
          <p:nvPr userDrawn="1"/>
        </p:nvCxnSpPr>
        <p:spPr>
          <a:xfrm>
            <a:off x="236765" y="956417"/>
            <a:ext cx="75310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17000">
                  <a:schemeClr val="accent3">
                    <a:lumMod val="89000"/>
                  </a:schemeClr>
                </a:gs>
                <a:gs pos="64000">
                  <a:schemeClr val="accent3">
                    <a:lumMod val="75000"/>
                  </a:schemeClr>
                </a:gs>
                <a:gs pos="91000">
                  <a:schemeClr val="accent3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6">
            <a:extLst>
              <a:ext uri="{FF2B5EF4-FFF2-40B4-BE49-F238E27FC236}">
                <a16:creationId xmlns:a16="http://schemas.microsoft.com/office/drawing/2014/main" id="{64B7555E-9960-144D-8D06-895479CC4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255" y="208720"/>
            <a:ext cx="6639041" cy="593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kumimoji="1"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7572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9BABEB-24C9-BE4E-8C17-C84CFFC5087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7256" y="1107653"/>
            <a:ext cx="5522544" cy="746037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DDBAE1-A805-1041-916D-13BA5AD442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07653"/>
            <a:ext cx="5516216" cy="746033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9D9725-4FA7-474E-A67C-21BD13AD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2F6-B10C-8C45-8CDF-64D6ABBE9EEA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0BF8FA-2A68-DA45-B068-CAD65B6C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0E46A0-C434-864C-B7AA-3718BA8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E4551E6-4825-6A47-B308-47F90F3A0F2C}"/>
              </a:ext>
            </a:extLst>
          </p:cNvPr>
          <p:cNvCxnSpPr>
            <a:cxnSpLocks/>
          </p:cNvCxnSpPr>
          <p:nvPr userDrawn="1"/>
        </p:nvCxnSpPr>
        <p:spPr>
          <a:xfrm>
            <a:off x="236765" y="956417"/>
            <a:ext cx="75310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17000">
                  <a:schemeClr val="accent3">
                    <a:lumMod val="89000"/>
                  </a:schemeClr>
                </a:gs>
                <a:gs pos="64000">
                  <a:schemeClr val="accent3">
                    <a:lumMod val="75000"/>
                  </a:schemeClr>
                </a:gs>
                <a:gs pos="91000">
                  <a:schemeClr val="accent3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8D586D6-FBA8-E54F-BAA0-66A0C6FB97F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97256" y="2007708"/>
            <a:ext cx="5522544" cy="4194634"/>
          </a:xfrm>
        </p:spPr>
        <p:txBody>
          <a:bodyPr/>
          <a:lstStyle>
            <a:lvl1pPr>
              <a:lnSpc>
                <a:spcPct val="120000"/>
              </a:lnSpc>
              <a:defRPr kumimoji="1" lang="zh-CN" altLang="en-US" sz="2800" b="1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ct val="100000"/>
              </a:lnSpc>
              <a:defRPr kumimoji="1" lang="zh-CN" altLang="en-US" sz="24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lnSpc>
                <a:spcPct val="100000"/>
              </a:lnSpc>
              <a:defRPr kumimoji="1" lang="zh-CN" altLang="en-US" sz="20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lnSpc>
                <a:spcPct val="100000"/>
              </a:lnSpc>
              <a:defRPr kumimoji="1" lang="zh-CN" altLang="en-US" sz="18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>
              <a:lnSpc>
                <a:spcPct val="100000"/>
              </a:lnSpc>
              <a:defRPr kumimoji="1" lang="zh-CN" altLang="en-US" sz="1600" b="0" kern="12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4E0E7F-3D5B-B740-938A-05EABDE8498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65872" y="2007708"/>
            <a:ext cx="5522544" cy="4194634"/>
          </a:xfrm>
        </p:spPr>
        <p:txBody>
          <a:bodyPr/>
          <a:lstStyle>
            <a:lvl1pPr>
              <a:lnSpc>
                <a:spcPct val="120000"/>
              </a:lnSpc>
              <a:defRPr kumimoji="1" lang="zh-CN" altLang="en-US" sz="2800" b="1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>
              <a:lnSpc>
                <a:spcPct val="100000"/>
              </a:lnSpc>
              <a:defRPr kumimoji="1" lang="zh-CN" altLang="en-US" sz="24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>
              <a:lnSpc>
                <a:spcPct val="100000"/>
              </a:lnSpc>
              <a:defRPr kumimoji="1" lang="zh-CN" altLang="en-US" sz="20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lnSpc>
                <a:spcPct val="100000"/>
              </a:lnSpc>
              <a:defRPr kumimoji="1" lang="zh-CN" altLang="en-US" sz="1800" b="0" kern="12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>
              <a:lnSpc>
                <a:spcPct val="100000"/>
              </a:lnSpc>
              <a:defRPr kumimoji="1" lang="zh-CN" altLang="en-US" sz="1600" b="0" kern="12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5" name="标题 6">
            <a:extLst>
              <a:ext uri="{FF2B5EF4-FFF2-40B4-BE49-F238E27FC236}">
                <a16:creationId xmlns:a16="http://schemas.microsoft.com/office/drawing/2014/main" id="{638FC35F-A320-6F4E-909F-78D515D5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255" y="208720"/>
            <a:ext cx="6639041" cy="593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kumimoji="1"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784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1DB77C-C6DA-EA41-9987-0E2B49A8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EED50-DABD-5F45-BF1B-A49E89FDA203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027DBF-D9AB-B14D-8138-F69D3D37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0DE7C9-01B1-7B41-B803-228FB103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AEDC817-722E-B54D-91C2-B78CE54690BF}"/>
              </a:ext>
            </a:extLst>
          </p:cNvPr>
          <p:cNvCxnSpPr>
            <a:cxnSpLocks/>
          </p:cNvCxnSpPr>
          <p:nvPr userDrawn="1"/>
        </p:nvCxnSpPr>
        <p:spPr>
          <a:xfrm>
            <a:off x="236765" y="956417"/>
            <a:ext cx="75310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17000">
                  <a:schemeClr val="accent3">
                    <a:lumMod val="89000"/>
                  </a:schemeClr>
                </a:gs>
                <a:gs pos="64000">
                  <a:schemeClr val="accent3">
                    <a:lumMod val="75000"/>
                  </a:schemeClr>
                </a:gs>
                <a:gs pos="91000">
                  <a:schemeClr val="accent3">
                    <a:lumMod val="70000"/>
                  </a:schemeClr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6">
            <a:extLst>
              <a:ext uri="{FF2B5EF4-FFF2-40B4-BE49-F238E27FC236}">
                <a16:creationId xmlns:a16="http://schemas.microsoft.com/office/drawing/2014/main" id="{1E60BEC9-FAC9-ED44-959E-298B13150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255" y="208720"/>
            <a:ext cx="6639041" cy="59368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kumimoji="1"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8835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677910D-6B96-8B41-8419-93ED431901BA}"/>
              </a:ext>
            </a:extLst>
          </p:cNvPr>
          <p:cNvSpPr/>
          <p:nvPr userDrawn="1"/>
        </p:nvSpPr>
        <p:spPr>
          <a:xfrm>
            <a:off x="1" y="5733256"/>
            <a:ext cx="12192000" cy="1124744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BC0279-0D89-C045-A018-0C3ECDEF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FD7A-FE88-7B4B-A3B1-6638D7D16A1D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2378DF-79C7-0345-A701-E891A347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904CAE-D133-F747-B8DD-169C3249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33B3E4-28C4-DF48-BFDE-7A5BCFD23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14400"/>
            <a:ext cx="10515600" cy="25460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kumimoji="1" lang="zh-CN" altLang="en-US" dirty="0"/>
              <a:t>谢谢大家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2E740810-28B8-C24B-8EEC-AA5D3E6589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7600"/>
            <a:ext cx="10515600" cy="243205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掌声</a:t>
            </a:r>
          </a:p>
        </p:txBody>
      </p:sp>
    </p:spTree>
    <p:extLst>
      <p:ext uri="{BB962C8B-B14F-4D97-AF65-F5344CB8AC3E}">
        <p14:creationId xmlns:p14="http://schemas.microsoft.com/office/powerpoint/2010/main" val="137294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AE683C-2CD7-BB44-9A8D-B8332A95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F11C-0720-E14B-82E5-2DFE061417FA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435245-8D5E-0740-9F7E-215E07B6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83D42-7807-2244-A207-40498852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430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597D52-9A14-D944-AB50-72FC3108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A56E5E-1C3E-2942-8B21-D442C7DA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A7113-AD2C-E447-9EDD-BA646FA05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50116-2292-524D-9819-666CD792D201}" type="datetime1">
              <a:rPr kumimoji="1" lang="zh-CN" altLang="en-US" smtClean="0"/>
              <a:t>2023/1/28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D684F-D5A8-9B49-90B2-D127100B9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31A2AD-2AAA-AE4B-8F4E-5674E7774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4662-5586-8B45-9768-56F50891CB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999A9-D38B-0347-A9EB-0D39FAD3D5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31" y="151740"/>
            <a:ext cx="584765" cy="584765"/>
          </a:xfrm>
          <a:prstGeom prst="rect">
            <a:avLst/>
          </a:prstGeom>
        </p:spPr>
      </p:pic>
      <p:pic>
        <p:nvPicPr>
          <p:cNvPr id="8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2EA6C4F3-66F3-B643-9E26-BF14A1DDE2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49392" y="149777"/>
            <a:ext cx="584765" cy="58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3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1" r:id="rId3"/>
    <p:sldLayoutId id="2147483690" r:id="rId4"/>
    <p:sldLayoutId id="2147483691" r:id="rId5"/>
    <p:sldLayoutId id="2147483692" r:id="rId6"/>
    <p:sldLayoutId id="2147483693" r:id="rId7"/>
    <p:sldLayoutId id="2147483700" r:id="rId8"/>
    <p:sldLayoutId id="2147483694" r:id="rId9"/>
    <p:sldLayoutId id="2147483702" r:id="rId10"/>
    <p:sldLayoutId id="2147483703" r:id="rId11"/>
    <p:sldLayoutId id="214748370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zh-CN" altLang="en-US" sz="4400" b="1" kern="1200" spc="200" baseline="0" dirty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lang="zh-CN" altLang="en-US" sz="2800" b="1" kern="1200" spc="200" baseline="0" dirty="0" smtClean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2400" b="0" kern="1200" spc="200" baseline="0" dirty="0" smtClean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2000" b="0" kern="1200" spc="200" baseline="0" dirty="0" smtClean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800" b="0" kern="1200" spc="200" baseline="0" dirty="0" smtClean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lang="zh-CN" altLang="en-US" sz="1600" b="0" kern="1200" spc="200" baseline="0" dirty="0" smtClean="0">
          <a:solidFill>
            <a:srgbClr val="414455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.tsinghua.edu.cn:zhengcj20/asta-workshop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196C64D-25FF-C048-943D-CACF0825C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0B170B-51D0-D24B-9BBC-642DCAED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1</a:t>
            </a:fld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23BEE3-5DD1-C848-A4FC-B0E3F4CB16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2609" y="1820276"/>
            <a:ext cx="6943946" cy="61623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寒假训练项目</a:t>
            </a:r>
            <a:r>
              <a:rPr kumimoji="1" lang="en-US" altLang="zh-CN" dirty="0"/>
              <a:t>-Week2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917CB-9412-2D46-9B53-35DC1A082B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主讲人：宋宸韬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0DC7EB6-FE8F-4E4B-A8A2-D0D9FD9DE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日期：</a:t>
            </a:r>
            <a:r>
              <a:rPr kumimoji="1" lang="en-US" altLang="zh-CN" dirty="0"/>
              <a:t>2023</a:t>
            </a:r>
            <a:r>
              <a:rPr lang="en-US" altLang="zh-CN" dirty="0"/>
              <a:t>/1/27</a:t>
            </a:r>
            <a:endParaRPr kumimoji="1" lang="zh-CN" altLang="en-US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8B11FD1-642C-3B40-B1FF-F533378E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09" y="726104"/>
            <a:ext cx="8634009" cy="1032987"/>
          </a:xfrm>
        </p:spPr>
        <p:txBody>
          <a:bodyPr/>
          <a:lstStyle/>
          <a:p>
            <a:r>
              <a:rPr kumimoji="1" lang="en-US" altLang="zh-CN" sz="4800" dirty="0"/>
              <a:t>HTML&amp;CSS</a:t>
            </a:r>
            <a:br>
              <a:rPr kumimoji="1" lang="en-US" altLang="zh-CN" sz="6000" dirty="0"/>
            </a:br>
            <a:r>
              <a:rPr kumimoji="1" lang="en-US" altLang="zh-CN" sz="3600" dirty="0"/>
              <a:t>——</a:t>
            </a:r>
            <a:r>
              <a:rPr kumimoji="1" lang="zh-CN" altLang="en-US" sz="3600" dirty="0"/>
              <a:t>你</a:t>
            </a:r>
            <a:r>
              <a:rPr kumimoji="1" lang="en-US" altLang="zh-CN" sz="3600" dirty="0"/>
              <a:t>(</a:t>
            </a:r>
            <a:r>
              <a:rPr kumimoji="1" lang="zh-CN" altLang="en-US" sz="3600" dirty="0"/>
              <a:t>可能</a:t>
            </a:r>
            <a:r>
              <a:rPr kumimoji="1" lang="en-US" altLang="zh-CN" sz="3600" dirty="0"/>
              <a:t>)</a:t>
            </a:r>
            <a:r>
              <a:rPr kumimoji="1" lang="zh-CN" altLang="en-US" sz="3600" dirty="0"/>
              <a:t>没见过的船新语言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8787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元素</a:t>
            </a:r>
            <a:r>
              <a:rPr lang="zh-CN" altLang="en-US" dirty="0"/>
              <a:t>（</a:t>
            </a:r>
            <a:r>
              <a:rPr lang="en-US" altLang="zh-CN" dirty="0"/>
              <a:t>box)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" name="Google Shape;341;p50">
            <a:extLst>
              <a:ext uri="{FF2B5EF4-FFF2-40B4-BE49-F238E27FC236}">
                <a16:creationId xmlns:a16="http://schemas.microsoft.com/office/drawing/2014/main" id="{EC377A65-33FB-EEE5-D29F-9982425F1EF4}"/>
              </a:ext>
            </a:extLst>
          </p:cNvPr>
          <p:cNvSpPr txBox="1"/>
          <p:nvPr/>
        </p:nvSpPr>
        <p:spPr>
          <a:xfrm>
            <a:off x="1574718" y="1875775"/>
            <a:ext cx="7289177" cy="331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sz="1266" dirty="0"/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4219" dirty="0">
                <a:latin typeface="Source Code Pro"/>
                <a:ea typeface="Source Code Pro"/>
                <a:cs typeface="Source Code Pro"/>
                <a:sym typeface="Source Code Pro"/>
              </a:rPr>
              <a:t>-content-</a:t>
            </a:r>
            <a:endParaRPr sz="4219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" name="Google Shape;344;p50">
            <a:extLst>
              <a:ext uri="{FF2B5EF4-FFF2-40B4-BE49-F238E27FC236}">
                <a16:creationId xmlns:a16="http://schemas.microsoft.com/office/drawing/2014/main" id="{064EDE26-5398-CD38-8BEF-8E600CD9A028}"/>
              </a:ext>
            </a:extLst>
          </p:cNvPr>
          <p:cNvCxnSpPr/>
          <p:nvPr/>
        </p:nvCxnSpPr>
        <p:spPr>
          <a:xfrm rot="10800000">
            <a:off x="4465442" y="4910221"/>
            <a:ext cx="961856" cy="324658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351;p51">
            <a:extLst>
              <a:ext uri="{FF2B5EF4-FFF2-40B4-BE49-F238E27FC236}">
                <a16:creationId xmlns:a16="http://schemas.microsoft.com/office/drawing/2014/main" id="{A5860F5B-0B91-99F8-65F7-353B37A0FF0F}"/>
              </a:ext>
            </a:extLst>
          </p:cNvPr>
          <p:cNvSpPr/>
          <p:nvPr/>
        </p:nvSpPr>
        <p:spPr>
          <a:xfrm>
            <a:off x="7442500" y="3359767"/>
            <a:ext cx="4075449" cy="1355759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52;p51">
            <a:extLst>
              <a:ext uri="{FF2B5EF4-FFF2-40B4-BE49-F238E27FC236}">
                <a16:creationId xmlns:a16="http://schemas.microsoft.com/office/drawing/2014/main" id="{2D94BEC0-FF37-89BB-ACAA-04787C7745CE}"/>
              </a:ext>
            </a:extLst>
          </p:cNvPr>
          <p:cNvSpPr/>
          <p:nvPr/>
        </p:nvSpPr>
        <p:spPr>
          <a:xfrm>
            <a:off x="7875784" y="4057439"/>
            <a:ext cx="3642165" cy="328458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53;p51">
            <a:extLst>
              <a:ext uri="{FF2B5EF4-FFF2-40B4-BE49-F238E27FC236}">
                <a16:creationId xmlns:a16="http://schemas.microsoft.com/office/drawing/2014/main" id="{A3C97C6B-DA2D-7E96-3089-9EAA137CCF53}"/>
              </a:ext>
            </a:extLst>
          </p:cNvPr>
          <p:cNvSpPr/>
          <p:nvPr/>
        </p:nvSpPr>
        <p:spPr>
          <a:xfrm>
            <a:off x="7171339" y="1955674"/>
            <a:ext cx="4346610" cy="3151205"/>
          </a:xfrm>
          <a:prstGeom prst="rect">
            <a:avLst/>
          </a:prstGeom>
          <a:noFill/>
          <a:ln w="38100" cap="flat" cmpd="sng">
            <a:solidFill>
              <a:srgbClr val="CC33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54;p51">
            <a:extLst>
              <a:ext uri="{FF2B5EF4-FFF2-40B4-BE49-F238E27FC236}">
                <a16:creationId xmlns:a16="http://schemas.microsoft.com/office/drawing/2014/main" id="{C7793158-3310-AAC1-2BC8-788E74FBF5F0}"/>
              </a:ext>
            </a:extLst>
          </p:cNvPr>
          <p:cNvSpPr/>
          <p:nvPr/>
        </p:nvSpPr>
        <p:spPr>
          <a:xfrm rot="10800000">
            <a:off x="7040275" y="1491056"/>
            <a:ext cx="4608773" cy="374371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55;p51">
            <a:extLst>
              <a:ext uri="{FF2B5EF4-FFF2-40B4-BE49-F238E27FC236}">
                <a16:creationId xmlns:a16="http://schemas.microsoft.com/office/drawing/2014/main" id="{BFBB13D6-294D-54F4-24B6-AFA1D1C24C6E}"/>
              </a:ext>
            </a:extLst>
          </p:cNvPr>
          <p:cNvSpPr txBox="1"/>
          <p:nvPr/>
        </p:nvSpPr>
        <p:spPr>
          <a:xfrm>
            <a:off x="7136699" y="1585871"/>
            <a:ext cx="4512375" cy="364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" name="Google Shape;358;p51">
            <a:extLst>
              <a:ext uri="{FF2B5EF4-FFF2-40B4-BE49-F238E27FC236}">
                <a16:creationId xmlns:a16="http://schemas.microsoft.com/office/drawing/2014/main" id="{D2238BB0-5B9C-65ED-363E-D4623C82E30E}"/>
              </a:ext>
            </a:extLst>
          </p:cNvPr>
          <p:cNvSpPr/>
          <p:nvPr/>
        </p:nvSpPr>
        <p:spPr>
          <a:xfrm>
            <a:off x="7442500" y="2311498"/>
            <a:ext cx="4075449" cy="1034291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59;p51">
            <a:extLst>
              <a:ext uri="{FF2B5EF4-FFF2-40B4-BE49-F238E27FC236}">
                <a16:creationId xmlns:a16="http://schemas.microsoft.com/office/drawing/2014/main" id="{24B32E27-1BAD-3587-329B-FB679D96F4FF}"/>
              </a:ext>
            </a:extLst>
          </p:cNvPr>
          <p:cNvSpPr/>
          <p:nvPr/>
        </p:nvSpPr>
        <p:spPr>
          <a:xfrm>
            <a:off x="7875784" y="2667909"/>
            <a:ext cx="3642165" cy="328458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60;p51">
            <a:extLst>
              <a:ext uri="{FF2B5EF4-FFF2-40B4-BE49-F238E27FC236}">
                <a16:creationId xmlns:a16="http://schemas.microsoft.com/office/drawing/2014/main" id="{445B1D2F-5B88-289F-36F0-E6F066C3267C}"/>
              </a:ext>
            </a:extLst>
          </p:cNvPr>
          <p:cNvSpPr/>
          <p:nvPr/>
        </p:nvSpPr>
        <p:spPr>
          <a:xfrm>
            <a:off x="7875784" y="3691715"/>
            <a:ext cx="3642165" cy="328458"/>
          </a:xfrm>
          <a:prstGeom prst="rect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991"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81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642" y="1370312"/>
            <a:ext cx="7522717" cy="411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54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383" name="Google Shape;383;p54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84" name="Google Shape;384;p54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85" name="Google Shape;385;p54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6" name="Google Shape;386;p54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7" name="Google Shape;387;p54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4"/>
          <p:cNvSpPr/>
          <p:nvPr/>
        </p:nvSpPr>
        <p:spPr>
          <a:xfrm>
            <a:off x="2132547" y="3972435"/>
            <a:ext cx="4351219" cy="688922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2132504" y="1846123"/>
            <a:ext cx="4351300" cy="39329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2132504" y="2916800"/>
            <a:ext cx="4351300" cy="336715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55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398" name="Google Shape;398;p55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9" name="Google Shape;399;p55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00" name="Google Shape;400;p55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1" name="Google Shape;401;p55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2132547" y="3631279"/>
            <a:ext cx="4351219" cy="1695938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/>
          <p:nvPr/>
        </p:nvSpPr>
        <p:spPr>
          <a:xfrm>
            <a:off x="2132504" y="1915009"/>
            <a:ext cx="4351300" cy="62402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6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412" name="Google Shape;412;p56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3" name="Google Shape;413;p56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4" name="Google Shape;414;p56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5" name="Google Shape;415;p56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6"/>
          <p:cNvSpPr/>
          <p:nvPr/>
        </p:nvSpPr>
        <p:spPr>
          <a:xfrm>
            <a:off x="2132504" y="1846123"/>
            <a:ext cx="4351300" cy="1093020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2132550" y="3292732"/>
            <a:ext cx="4351219" cy="2034492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7037505" y="1488028"/>
            <a:ext cx="1535846" cy="532633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57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427" name="Google Shape;427;p57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8" name="Google Shape;428;p57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29" name="Google Shape;429;p57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1" name="Google Shape;431;p57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7"/>
          <p:cNvSpPr/>
          <p:nvPr/>
        </p:nvSpPr>
        <p:spPr>
          <a:xfrm>
            <a:off x="2132504" y="1846123"/>
            <a:ext cx="4351300" cy="1712995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7"/>
          <p:cNvSpPr/>
          <p:nvPr/>
        </p:nvSpPr>
        <p:spPr>
          <a:xfrm>
            <a:off x="2223051" y="4936841"/>
            <a:ext cx="4351300" cy="390355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7"/>
          <p:cNvSpPr/>
          <p:nvPr/>
        </p:nvSpPr>
        <p:spPr>
          <a:xfrm>
            <a:off x="7175277" y="1914128"/>
            <a:ext cx="3035048" cy="3245766"/>
          </a:xfrm>
          <a:prstGeom prst="rect">
            <a:avLst/>
          </a:prstGeom>
          <a:noFill/>
          <a:ln w="1016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59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448" name="Google Shape;448;p59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9" name="Google Shape;449;p59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50" name="Google Shape;450;p59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2132504" y="1846122"/>
            <a:ext cx="4351300" cy="2126313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2223051" y="4293905"/>
            <a:ext cx="4351300" cy="1033291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7175277" y="2089548"/>
            <a:ext cx="3035048" cy="688861"/>
          </a:xfrm>
          <a:prstGeom prst="rect">
            <a:avLst/>
          </a:prstGeom>
          <a:noFill/>
          <a:ln w="1016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60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463" name="Google Shape;463;p60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4" name="Google Shape;464;p60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65" name="Google Shape;465;p60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7" name="Google Shape;467;p60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0"/>
          <p:cNvSpPr/>
          <p:nvPr/>
        </p:nvSpPr>
        <p:spPr>
          <a:xfrm>
            <a:off x="2132504" y="1846123"/>
            <a:ext cx="4351300" cy="2424820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0"/>
          <p:cNvSpPr/>
          <p:nvPr/>
        </p:nvSpPr>
        <p:spPr>
          <a:xfrm>
            <a:off x="2223051" y="4670282"/>
            <a:ext cx="4351300" cy="61997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0"/>
          <p:cNvSpPr/>
          <p:nvPr/>
        </p:nvSpPr>
        <p:spPr>
          <a:xfrm>
            <a:off x="7175277" y="2714101"/>
            <a:ext cx="3035048" cy="688861"/>
          </a:xfrm>
          <a:prstGeom prst="rect">
            <a:avLst/>
          </a:prstGeom>
          <a:noFill/>
          <a:ln w="1016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/>
          <p:nvPr/>
        </p:nvSpPr>
        <p:spPr>
          <a:xfrm rot="10800000">
            <a:off x="2036064" y="1751228"/>
            <a:ext cx="4608790" cy="374379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61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478" name="Google Shape;478;p61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9" name="Google Shape;479;p61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80" name="Google Shape;480;p61"/>
          <p:cNvSpPr txBox="1"/>
          <p:nvPr/>
        </p:nvSpPr>
        <p:spPr>
          <a:xfrm>
            <a:off x="2132504" y="1846123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&lt;p&gt;Paragraph!&lt;/p&gt;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2223051" y="1308960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2036063" y="1188658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元素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6" name="Google Shape;488;p62">
            <a:extLst>
              <a:ext uri="{FF2B5EF4-FFF2-40B4-BE49-F238E27FC236}">
                <a16:creationId xmlns:a16="http://schemas.microsoft.com/office/drawing/2014/main" id="{42D82D12-89D2-9385-FE7B-C92B46D6C5FC}"/>
              </a:ext>
            </a:extLst>
          </p:cNvPr>
          <p:cNvSpPr txBox="1">
            <a:spLocks/>
          </p:cNvSpPr>
          <p:nvPr/>
        </p:nvSpPr>
        <p:spPr>
          <a:xfrm>
            <a:off x="5965698" y="1696640"/>
            <a:ext cx="4702219" cy="48313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2800" b="1" kern="1200" spc="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2400" b="0" kern="1200" spc="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2000" b="0" kern="1200" spc="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800" b="0" kern="1200" spc="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zh-CN" altLang="en-US" sz="1600" b="0" kern="1200" spc="200" baseline="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244" indent="0">
              <a:lnSpc>
                <a:spcPct val="150000"/>
              </a:lnSpc>
              <a:spcBef>
                <a:spcPts val="0"/>
              </a:spcBef>
              <a:buSzPts val="2774"/>
              <a:buFont typeface="Arial" panose="020B0604020202020204" pitchFamily="34" charset="0"/>
              <a:buNone/>
            </a:pPr>
            <a:endParaRPr lang="zh-CN" altLang="en-US" sz="2600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7244" indent="0">
              <a:lnSpc>
                <a:spcPct val="150000"/>
              </a:lnSpc>
              <a:spcBef>
                <a:spcPts val="0"/>
              </a:spcBef>
              <a:buSzPts val="2774"/>
              <a:buFont typeface="Arial" panose="020B0604020202020204" pitchFamily="34" charset="0"/>
              <a:buNone/>
            </a:pPr>
            <a:endParaRPr lang="zh-CN" altLang="en-US" sz="2600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7244" indent="0">
              <a:lnSpc>
                <a:spcPct val="150000"/>
              </a:lnSpc>
              <a:spcBef>
                <a:spcPts val="0"/>
              </a:spcBef>
              <a:buSzPts val="2774"/>
              <a:buFont typeface="Arial" panose="020B0604020202020204" pitchFamily="34" charset="0"/>
              <a:buNone/>
            </a:pPr>
            <a:endParaRPr lang="zh-CN" altLang="en-US" sz="2600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7244" indent="0">
              <a:lnSpc>
                <a:spcPct val="150000"/>
              </a:lnSpc>
              <a:spcBef>
                <a:spcPts val="0"/>
              </a:spcBef>
              <a:buSzPts val="2774"/>
              <a:buFont typeface="Arial" panose="020B0604020202020204" pitchFamily="34" charset="0"/>
              <a:buNone/>
            </a:pPr>
            <a:r>
              <a:rPr lang="zh-CN" altLang="en-US" sz="26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标题</a:t>
            </a:r>
          </a:p>
          <a:p>
            <a:pPr marL="127244" indent="0">
              <a:lnSpc>
                <a:spcPct val="150000"/>
              </a:lnSpc>
              <a:spcBef>
                <a:spcPts val="0"/>
              </a:spcBef>
              <a:buSzPts val="2774"/>
              <a:buFont typeface="Arial" panose="020B0604020202020204" pitchFamily="34" charset="0"/>
              <a:buNone/>
            </a:pPr>
            <a:r>
              <a:rPr lang="zh-CN" altLang="en-US" sz="26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段落</a:t>
            </a:r>
          </a:p>
          <a:p>
            <a:pPr marL="127244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774"/>
              <a:buFont typeface="Arial" panose="020B0604020202020204" pitchFamily="34" charset="0"/>
              <a:buNone/>
            </a:pPr>
            <a:r>
              <a:rPr lang="zh-CN" altLang="en-US" sz="2600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分组元素（没有特定含义）</a:t>
            </a:r>
          </a:p>
        </p:txBody>
      </p:sp>
      <p:sp>
        <p:nvSpPr>
          <p:cNvPr id="16" name="Google Shape;489;p62">
            <a:extLst>
              <a:ext uri="{FF2B5EF4-FFF2-40B4-BE49-F238E27FC236}">
                <a16:creationId xmlns:a16="http://schemas.microsoft.com/office/drawing/2014/main" id="{C648E453-3DDE-C53C-E820-D3E744C68DDC}"/>
              </a:ext>
            </a:extLst>
          </p:cNvPr>
          <p:cNvSpPr txBox="1"/>
          <p:nvPr/>
        </p:nvSpPr>
        <p:spPr>
          <a:xfrm>
            <a:off x="2193726" y="1696640"/>
            <a:ext cx="4702219" cy="483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marL="127244">
              <a:lnSpc>
                <a:spcPct val="150000"/>
              </a:lnSpc>
              <a:buClr>
                <a:srgbClr val="FFFFFF"/>
              </a:buClr>
              <a:buSzPts val="2774"/>
            </a:pPr>
            <a:r>
              <a:rPr lang="en-US" sz="2600" u="sng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&lt;html&gt;</a:t>
            </a:r>
            <a:endParaRPr sz="1266" u="sng" dirty="0">
              <a:solidFill>
                <a:schemeClr val="accent1"/>
              </a:solidFill>
            </a:endParaRPr>
          </a:p>
          <a:p>
            <a:pPr marL="127244">
              <a:lnSpc>
                <a:spcPct val="150000"/>
              </a:lnSpc>
              <a:buClr>
                <a:srgbClr val="FFFFFF"/>
              </a:buClr>
              <a:buSzPts val="2774"/>
            </a:pPr>
            <a:r>
              <a:rPr lang="en-US" sz="2600" u="sng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&lt;head&gt;</a:t>
            </a:r>
            <a:endParaRPr sz="1266" u="sng" dirty="0">
              <a:solidFill>
                <a:schemeClr val="accent1"/>
              </a:solidFill>
            </a:endParaRPr>
          </a:p>
          <a:p>
            <a:pPr marL="127244">
              <a:lnSpc>
                <a:spcPct val="150000"/>
              </a:lnSpc>
              <a:buClr>
                <a:srgbClr val="FFFFFF"/>
              </a:buClr>
              <a:buSzPts val="2774"/>
            </a:pPr>
            <a:r>
              <a:rPr lang="en-US" sz="2600" u="sng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&lt;body&gt;</a:t>
            </a:r>
            <a:endParaRPr sz="1266" u="sng" dirty="0">
              <a:solidFill>
                <a:schemeClr val="accent1"/>
              </a:solidFill>
            </a:endParaRPr>
          </a:p>
          <a:p>
            <a:pPr marL="127244">
              <a:lnSpc>
                <a:spcPct val="150000"/>
              </a:lnSpc>
              <a:buClr>
                <a:srgbClr val="FFFFFF"/>
              </a:buClr>
              <a:buSzPts val="2774"/>
            </a:pPr>
            <a:r>
              <a:rPr lang="en-US" sz="2600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&lt;h1&gt;, &lt;h2&gt;, &lt;h3&gt;, …</a:t>
            </a:r>
            <a:endParaRPr sz="1266" dirty="0">
              <a:solidFill>
                <a:schemeClr val="accent1"/>
              </a:solidFill>
            </a:endParaRPr>
          </a:p>
          <a:p>
            <a:pPr marL="127244">
              <a:lnSpc>
                <a:spcPct val="150000"/>
              </a:lnSpc>
              <a:buClr>
                <a:schemeClr val="lt1"/>
              </a:buClr>
              <a:buSzPts val="2774"/>
            </a:pPr>
            <a:r>
              <a:rPr lang="en-US" sz="2600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&lt;p&gt;</a:t>
            </a:r>
            <a:endParaRPr sz="2600" dirty="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7244">
              <a:lnSpc>
                <a:spcPct val="150000"/>
              </a:lnSpc>
              <a:buClr>
                <a:schemeClr val="lt1"/>
              </a:buClr>
              <a:buSzPts val="2774"/>
            </a:pPr>
            <a:r>
              <a:rPr lang="en-US" sz="2600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&lt;div&gt;</a:t>
            </a:r>
            <a:endParaRPr sz="2600" dirty="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52611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0C84D15-AC8F-1142-858F-276EFC74F8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目 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79E5E-B76C-E043-9C56-4B0D902478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5E54E0-EEB2-1D45-9A6C-A7B6B497F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4833" y="1536048"/>
            <a:ext cx="3598506" cy="3516863"/>
          </a:xfrm>
        </p:spPr>
        <p:txBody>
          <a:bodyPr/>
          <a:lstStyle/>
          <a:p>
            <a:r>
              <a:rPr kumimoji="1" lang="zh-CN" altLang="en-US" dirty="0"/>
              <a:t>上周知识回顾</a:t>
            </a:r>
            <a:endParaRPr kumimoji="1"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语言讲解</a:t>
            </a:r>
            <a:endParaRPr lang="en-US" altLang="zh-CN" dirty="0"/>
          </a:p>
          <a:p>
            <a:r>
              <a:rPr kumimoji="1" lang="en-US" altLang="zh-CN" dirty="0"/>
              <a:t>CSS</a:t>
            </a:r>
            <a:r>
              <a:rPr lang="zh-CN" altLang="en-US" dirty="0"/>
              <a:t>语言</a:t>
            </a:r>
            <a:r>
              <a:rPr kumimoji="1" lang="zh-CN" altLang="en-US" dirty="0"/>
              <a:t>讲解</a:t>
            </a:r>
            <a:endParaRPr kumimoji="1" lang="en-US" altLang="zh-CN" dirty="0"/>
          </a:p>
          <a:p>
            <a:r>
              <a:rPr lang="en-US" altLang="zh-CN" dirty="0"/>
              <a:t>Workshop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B7313-B794-0442-A8AC-DA23970A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9E7CE-75A7-E245-B395-43BA3B06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403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属性：元素的附加信息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11" name="Google Shape;354;p51">
            <a:extLst>
              <a:ext uri="{FF2B5EF4-FFF2-40B4-BE49-F238E27FC236}">
                <a16:creationId xmlns:a16="http://schemas.microsoft.com/office/drawing/2014/main" id="{C7793158-3310-AAC1-2BC8-788E74FBF5F0}"/>
              </a:ext>
            </a:extLst>
          </p:cNvPr>
          <p:cNvSpPr/>
          <p:nvPr/>
        </p:nvSpPr>
        <p:spPr>
          <a:xfrm rot="10800000">
            <a:off x="7040275" y="1491056"/>
            <a:ext cx="4608773" cy="374371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95;p63">
            <a:extLst>
              <a:ext uri="{FF2B5EF4-FFF2-40B4-BE49-F238E27FC236}">
                <a16:creationId xmlns:a16="http://schemas.microsoft.com/office/drawing/2014/main" id="{1B63A0A4-5231-9460-849F-FFB3AF002028}"/>
              </a:ext>
            </a:extLst>
          </p:cNvPr>
          <p:cNvSpPr txBox="1"/>
          <p:nvPr/>
        </p:nvSpPr>
        <p:spPr>
          <a:xfrm>
            <a:off x="2451411" y="2388054"/>
            <a:ext cx="7289156" cy="331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tagname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1266" dirty="0"/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4219" dirty="0">
                <a:latin typeface="Source Code Pro"/>
                <a:ea typeface="Source Code Pro"/>
                <a:cs typeface="Source Code Pro"/>
                <a:sym typeface="Source Code Pro"/>
              </a:rPr>
              <a:t>content</a:t>
            </a:r>
            <a:endParaRPr sz="4219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tagname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6" name="Google Shape;496;p63">
            <a:extLst>
              <a:ext uri="{FF2B5EF4-FFF2-40B4-BE49-F238E27FC236}">
                <a16:creationId xmlns:a16="http://schemas.microsoft.com/office/drawing/2014/main" id="{8E455841-75BA-A896-62E4-8968DAD7AE33}"/>
              </a:ext>
            </a:extLst>
          </p:cNvPr>
          <p:cNvCxnSpPr>
            <a:stCxn id="17" idx="1"/>
          </p:cNvCxnSpPr>
          <p:nvPr/>
        </p:nvCxnSpPr>
        <p:spPr>
          <a:xfrm rot="10800000">
            <a:off x="5450822" y="3014229"/>
            <a:ext cx="792492" cy="261984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497;p63">
            <a:extLst>
              <a:ext uri="{FF2B5EF4-FFF2-40B4-BE49-F238E27FC236}">
                <a16:creationId xmlns:a16="http://schemas.microsoft.com/office/drawing/2014/main" id="{29D50FC2-8592-20C5-0A22-6E36215308F6}"/>
              </a:ext>
            </a:extLst>
          </p:cNvPr>
          <p:cNvSpPr txBox="1"/>
          <p:nvPr/>
        </p:nvSpPr>
        <p:spPr>
          <a:xfrm>
            <a:off x="6243315" y="3027307"/>
            <a:ext cx="2232984" cy="4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2812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Opening tag</a:t>
            </a:r>
            <a:endParaRPr sz="2812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" name="Google Shape;498;p63">
            <a:extLst>
              <a:ext uri="{FF2B5EF4-FFF2-40B4-BE49-F238E27FC236}">
                <a16:creationId xmlns:a16="http://schemas.microsoft.com/office/drawing/2014/main" id="{6AE2CDAB-7C74-D081-66E9-950FC5AFF301}"/>
              </a:ext>
            </a:extLst>
          </p:cNvPr>
          <p:cNvCxnSpPr/>
          <p:nvPr/>
        </p:nvCxnSpPr>
        <p:spPr>
          <a:xfrm rot="10800000">
            <a:off x="5624259" y="5466620"/>
            <a:ext cx="961875" cy="324633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99;p63">
            <a:extLst>
              <a:ext uri="{FF2B5EF4-FFF2-40B4-BE49-F238E27FC236}">
                <a16:creationId xmlns:a16="http://schemas.microsoft.com/office/drawing/2014/main" id="{371FA5F8-2D5D-EF0E-2CB7-25D21D5E949C}"/>
              </a:ext>
            </a:extLst>
          </p:cNvPr>
          <p:cNvSpPr txBox="1"/>
          <p:nvPr/>
        </p:nvSpPr>
        <p:spPr>
          <a:xfrm>
            <a:off x="6645185" y="5610430"/>
            <a:ext cx="2013188" cy="4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2812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Closing tag</a:t>
            </a:r>
            <a:endParaRPr sz="2812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31600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属性：元素的附加信息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11" name="Google Shape;354;p51">
            <a:extLst>
              <a:ext uri="{FF2B5EF4-FFF2-40B4-BE49-F238E27FC236}">
                <a16:creationId xmlns:a16="http://schemas.microsoft.com/office/drawing/2014/main" id="{C7793158-3310-AAC1-2BC8-788E74FBF5F0}"/>
              </a:ext>
            </a:extLst>
          </p:cNvPr>
          <p:cNvSpPr/>
          <p:nvPr/>
        </p:nvSpPr>
        <p:spPr>
          <a:xfrm rot="10800000">
            <a:off x="7040275" y="1491056"/>
            <a:ext cx="4608773" cy="374371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05;p64">
            <a:extLst>
              <a:ext uri="{FF2B5EF4-FFF2-40B4-BE49-F238E27FC236}">
                <a16:creationId xmlns:a16="http://schemas.microsoft.com/office/drawing/2014/main" id="{1114BBD9-F81D-4D21-0052-99F5283BA620}"/>
              </a:ext>
            </a:extLst>
          </p:cNvPr>
          <p:cNvSpPr txBox="1"/>
          <p:nvPr/>
        </p:nvSpPr>
        <p:spPr>
          <a:xfrm>
            <a:off x="2451411" y="2388054"/>
            <a:ext cx="7289156" cy="331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tagname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abc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="</a:t>
            </a:r>
            <a:r>
              <a:rPr lang="en-US" sz="4219" dirty="0" err="1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xyz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"&gt;</a:t>
            </a:r>
            <a:endParaRPr sz="1266" dirty="0"/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4219" dirty="0">
                <a:latin typeface="Source Code Pro"/>
                <a:ea typeface="Source Code Pro"/>
                <a:cs typeface="Source Code Pro"/>
                <a:sym typeface="Source Code Pro"/>
              </a:rPr>
              <a:t>content</a:t>
            </a:r>
            <a:endParaRPr sz="4219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tagname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" name="Google Shape;506;p64">
            <a:extLst>
              <a:ext uri="{FF2B5EF4-FFF2-40B4-BE49-F238E27FC236}">
                <a16:creationId xmlns:a16="http://schemas.microsoft.com/office/drawing/2014/main" id="{E547E96E-4574-57AF-88FB-EDD3A166C1FD}"/>
              </a:ext>
            </a:extLst>
          </p:cNvPr>
          <p:cNvCxnSpPr>
            <a:stCxn id="7" idx="1"/>
          </p:cNvCxnSpPr>
          <p:nvPr/>
        </p:nvCxnSpPr>
        <p:spPr>
          <a:xfrm rot="10800000">
            <a:off x="7515602" y="3226221"/>
            <a:ext cx="792492" cy="261984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Google Shape;507;p64">
            <a:extLst>
              <a:ext uri="{FF2B5EF4-FFF2-40B4-BE49-F238E27FC236}">
                <a16:creationId xmlns:a16="http://schemas.microsoft.com/office/drawing/2014/main" id="{A3766BD4-B6AC-05ED-FDF8-B0619CDB1DC4}"/>
              </a:ext>
            </a:extLst>
          </p:cNvPr>
          <p:cNvSpPr txBox="1"/>
          <p:nvPr/>
        </p:nvSpPr>
        <p:spPr>
          <a:xfrm>
            <a:off x="8308094" y="3239299"/>
            <a:ext cx="2232984" cy="4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2812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Opening tag</a:t>
            </a:r>
            <a:endParaRPr sz="2812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" name="Google Shape;508;p64">
            <a:extLst>
              <a:ext uri="{FF2B5EF4-FFF2-40B4-BE49-F238E27FC236}">
                <a16:creationId xmlns:a16="http://schemas.microsoft.com/office/drawing/2014/main" id="{0ACD26C5-46AD-6E79-1BB4-BAF7324F6C64}"/>
              </a:ext>
            </a:extLst>
          </p:cNvPr>
          <p:cNvCxnSpPr/>
          <p:nvPr/>
        </p:nvCxnSpPr>
        <p:spPr>
          <a:xfrm rot="10800000">
            <a:off x="5624259" y="5466620"/>
            <a:ext cx="961875" cy="324633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7563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属性：元素的附加信息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11" name="Google Shape;354;p51">
            <a:extLst>
              <a:ext uri="{FF2B5EF4-FFF2-40B4-BE49-F238E27FC236}">
                <a16:creationId xmlns:a16="http://schemas.microsoft.com/office/drawing/2014/main" id="{C7793158-3310-AAC1-2BC8-788E74FBF5F0}"/>
              </a:ext>
            </a:extLst>
          </p:cNvPr>
          <p:cNvSpPr/>
          <p:nvPr/>
        </p:nvSpPr>
        <p:spPr>
          <a:xfrm rot="10800000">
            <a:off x="7040275" y="1491056"/>
            <a:ext cx="4608773" cy="3743719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07;p64">
            <a:extLst>
              <a:ext uri="{FF2B5EF4-FFF2-40B4-BE49-F238E27FC236}">
                <a16:creationId xmlns:a16="http://schemas.microsoft.com/office/drawing/2014/main" id="{A3766BD4-B6AC-05ED-FDF8-B0619CDB1DC4}"/>
              </a:ext>
            </a:extLst>
          </p:cNvPr>
          <p:cNvSpPr txBox="1"/>
          <p:nvPr/>
        </p:nvSpPr>
        <p:spPr>
          <a:xfrm>
            <a:off x="8308094" y="3239299"/>
            <a:ext cx="2232984" cy="4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2812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Opening tag</a:t>
            </a:r>
            <a:endParaRPr sz="2812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533;p66">
            <a:extLst>
              <a:ext uri="{FF2B5EF4-FFF2-40B4-BE49-F238E27FC236}">
                <a16:creationId xmlns:a16="http://schemas.microsoft.com/office/drawing/2014/main" id="{EC1115C9-7F0D-3E92-C92C-2CA3B4C62326}"/>
              </a:ext>
            </a:extLst>
          </p:cNvPr>
          <p:cNvSpPr txBox="1"/>
          <p:nvPr/>
        </p:nvSpPr>
        <p:spPr>
          <a:xfrm>
            <a:off x="2451411" y="2388054"/>
            <a:ext cx="7289156" cy="331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&lt;a </a:t>
            </a:r>
            <a:r>
              <a:rPr lang="en-US" sz="4219" dirty="0" err="1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href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="</a:t>
            </a:r>
            <a:r>
              <a:rPr lang="en-US" sz="4219" dirty="0">
                <a:solidFill>
                  <a:srgbClr val="7F7F7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link here</a:t>
            </a: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"&gt;</a:t>
            </a:r>
            <a:endParaRPr sz="1266" dirty="0"/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4219" dirty="0">
                <a:latin typeface="Source Code Pro"/>
                <a:ea typeface="Source Code Pro"/>
                <a:cs typeface="Source Code Pro"/>
                <a:sym typeface="Source Code Pro"/>
              </a:rPr>
              <a:t>content</a:t>
            </a:r>
            <a:endParaRPr sz="4219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000000"/>
              </a:buClr>
              <a:buSzPts val="6000"/>
            </a:pP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buClr>
                <a:srgbClr val="FFC000"/>
              </a:buClr>
              <a:buSzPts val="6000"/>
            </a:pPr>
            <a:r>
              <a:rPr lang="en-US" sz="4219" dirty="0">
                <a:solidFill>
                  <a:srgbClr val="FFC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&lt;/a&gt;</a:t>
            </a:r>
            <a:endParaRPr sz="4219" dirty="0">
              <a:solidFill>
                <a:srgbClr val="FFC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" name="Google Shape;534;p66">
            <a:extLst>
              <a:ext uri="{FF2B5EF4-FFF2-40B4-BE49-F238E27FC236}">
                <a16:creationId xmlns:a16="http://schemas.microsoft.com/office/drawing/2014/main" id="{5EABEA61-3D21-A3E3-4738-775E0406A990}"/>
              </a:ext>
            </a:extLst>
          </p:cNvPr>
          <p:cNvCxnSpPr/>
          <p:nvPr/>
        </p:nvCxnSpPr>
        <p:spPr>
          <a:xfrm flipH="1">
            <a:off x="8945083" y="2311624"/>
            <a:ext cx="386016" cy="349523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536;p66">
            <a:extLst>
              <a:ext uri="{FF2B5EF4-FFF2-40B4-BE49-F238E27FC236}">
                <a16:creationId xmlns:a16="http://schemas.microsoft.com/office/drawing/2014/main" id="{549F42D7-B83F-62C6-D51A-A6CDEB787BCA}"/>
              </a:ext>
            </a:extLst>
          </p:cNvPr>
          <p:cNvCxnSpPr/>
          <p:nvPr/>
        </p:nvCxnSpPr>
        <p:spPr>
          <a:xfrm rot="10800000">
            <a:off x="3868661" y="5374423"/>
            <a:ext cx="961875" cy="324633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538;p66">
            <a:extLst>
              <a:ext uri="{FF2B5EF4-FFF2-40B4-BE49-F238E27FC236}">
                <a16:creationId xmlns:a16="http://schemas.microsoft.com/office/drawing/2014/main" id="{36839FF7-3293-B343-ED1E-7F12EDE9C04A}"/>
              </a:ext>
            </a:extLst>
          </p:cNvPr>
          <p:cNvCxnSpPr/>
          <p:nvPr/>
        </p:nvCxnSpPr>
        <p:spPr>
          <a:xfrm flipH="1">
            <a:off x="3868649" y="1993426"/>
            <a:ext cx="347625" cy="519117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9432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2"/>
          <p:cNvSpPr txBox="1">
            <a:spLocks noGrp="1"/>
          </p:cNvSpPr>
          <p:nvPr>
            <p:ph type="title"/>
          </p:nvPr>
        </p:nvSpPr>
        <p:spPr>
          <a:xfrm>
            <a:off x="1835700" y="4100097"/>
            <a:ext cx="8520609" cy="1122398"/>
          </a:xfrm>
          <a:prstGeom prst="rect">
            <a:avLst/>
          </a:prstGeom>
        </p:spPr>
        <p:txBody>
          <a:bodyPr spcFirstLastPara="1" vert="horz" wrap="square" lIns="101584" tIns="101584" rIns="101584" bIns="101584" rtlCol="0" anchor="ctr" anchorCtr="0">
            <a:noAutofit/>
          </a:bodyPr>
          <a:lstStyle/>
          <a:p>
            <a:r>
              <a:rPr lang="en-US" b="1" dirty="0"/>
              <a:t>CSS = </a:t>
            </a:r>
            <a:r>
              <a:rPr lang="zh-CN" altLang="en-US" b="1" dirty="0"/>
              <a:t>网站长什么样子</a:t>
            </a:r>
            <a:endParaRPr b="1" dirty="0"/>
          </a:p>
        </p:txBody>
      </p:sp>
      <p:pic>
        <p:nvPicPr>
          <p:cNvPr id="857" name="Google Shape;857;p102"/>
          <p:cNvPicPr preferRelativeResize="0"/>
          <p:nvPr/>
        </p:nvPicPr>
        <p:blipFill rotWithShape="1">
          <a:blip r:embed="rId3">
            <a:alphaModFix/>
          </a:blip>
          <a:srcRect t="50350"/>
          <a:stretch/>
        </p:blipFill>
        <p:spPr>
          <a:xfrm>
            <a:off x="4745210" y="897029"/>
            <a:ext cx="4727183" cy="240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2"/>
          <p:cNvPicPr preferRelativeResize="0"/>
          <p:nvPr/>
        </p:nvPicPr>
        <p:blipFill rotWithShape="1">
          <a:blip r:embed="rId4">
            <a:alphaModFix/>
          </a:blip>
          <a:srcRect l="18785" b="59939"/>
          <a:stretch/>
        </p:blipFill>
        <p:spPr>
          <a:xfrm>
            <a:off x="2719611" y="897036"/>
            <a:ext cx="2042674" cy="24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2"/>
          <p:cNvSpPr txBox="1"/>
          <p:nvPr/>
        </p:nvSpPr>
        <p:spPr>
          <a:xfrm>
            <a:off x="2719611" y="3311773"/>
            <a:ext cx="6752742" cy="3488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283" tIns="64283" rIns="64283" bIns="64283" anchor="t" anchorCtr="0">
            <a:noAutofit/>
          </a:bodyPr>
          <a:lstStyle/>
          <a:p>
            <a:pPr marL="321457"/>
            <a:r>
              <a:rPr lang="en-US" sz="1828" b="1" dirty="0">
                <a:latin typeface="Helvetica Neue"/>
                <a:ea typeface="Helvetica Neue"/>
                <a:cs typeface="Helvetica Neue"/>
                <a:sym typeface="Helvetica Neue"/>
              </a:rPr>
              <a:t>    HTML	     HTML + CSS	      HTML + a lot of CSS</a:t>
            </a:r>
            <a:endParaRPr sz="1828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3"/>
          <p:cNvSpPr txBox="1">
            <a:spLocks noGrp="1"/>
          </p:cNvSpPr>
          <p:nvPr>
            <p:ph type="body" idx="1"/>
          </p:nvPr>
        </p:nvSpPr>
        <p:spPr>
          <a:xfrm>
            <a:off x="622169" y="2386422"/>
            <a:ext cx="11698664" cy="36968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sz="4219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 {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sz="4219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color: red;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sz="4219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font-family: Arial;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sz="4219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font-size: 24pt;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sz="4219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r>
              <a:rPr lang="en-US" altLang="zh-CN" sz="3200" dirty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&lt;link </a:t>
            </a:r>
            <a:r>
              <a:rPr lang="en-US" altLang="zh-CN" sz="3200" dirty="0" err="1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rel</a:t>
            </a:r>
            <a:r>
              <a:rPr lang="en-US" altLang="zh-CN" sz="3200" dirty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="stylesheet" </a:t>
            </a:r>
            <a:r>
              <a:rPr lang="en-US" altLang="zh-CN" sz="3200" dirty="0" err="1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href</a:t>
            </a:r>
            <a:r>
              <a:rPr lang="en-US" altLang="zh-CN" sz="3200" dirty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="style.css" /&gt;</a:t>
            </a:r>
            <a:endParaRPr sz="3200" dirty="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4500"/>
            </a:pPr>
            <a:endParaRPr sz="4219" dirty="0">
              <a:solidFill>
                <a:schemeClr val="tx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7" name="Google Shape;877;p103"/>
          <p:cNvSpPr txBox="1">
            <a:spLocks noGrp="1"/>
          </p:cNvSpPr>
          <p:nvPr>
            <p:ph type="title"/>
          </p:nvPr>
        </p:nvSpPr>
        <p:spPr>
          <a:xfrm>
            <a:off x="2118311" y="357704"/>
            <a:ext cx="7804477" cy="15181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4283" tIns="64283" rIns="64283" bIns="64283" rtlCol="0" anchor="ctr" anchorCtr="0">
            <a:noAutofit/>
          </a:bodyPr>
          <a:lstStyle/>
          <a:p>
            <a:pPr>
              <a:buSzPts val="9387"/>
            </a:pPr>
            <a:r>
              <a:rPr lang="en-US" sz="6600" dirty="0">
                <a:solidFill>
                  <a:srgbClr val="D2DAFF"/>
                </a:solidFill>
              </a:rPr>
              <a:t>CSS </a:t>
            </a:r>
            <a:r>
              <a:rPr lang="zh-CN" altLang="en-US" sz="6600" dirty="0">
                <a:solidFill>
                  <a:srgbClr val="D2DAFF"/>
                </a:solidFill>
              </a:rPr>
              <a:t>语法</a:t>
            </a:r>
            <a:endParaRPr dirty="0">
              <a:solidFill>
                <a:srgbClr val="D2DA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6"/>
          <p:cNvSpPr/>
          <p:nvPr/>
        </p:nvSpPr>
        <p:spPr>
          <a:xfrm rot="10800000">
            <a:off x="2036064" y="1510126"/>
            <a:ext cx="4608790" cy="4457138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106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899" name="Google Shape;899;p106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00" name="Google Shape;900;p106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106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2" name="Google Shape;902;p106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106"/>
          <p:cNvSpPr txBox="1"/>
          <p:nvPr/>
        </p:nvSpPr>
        <p:spPr>
          <a:xfrm>
            <a:off x="2132504" y="1605022"/>
            <a:ext cx="4512350" cy="364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&lt;title&gt;Title!&lt;/title&gt;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&lt;/head&gt;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  &lt;div&gt;Paragraph!&lt;/div&gt;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4" name="Google Shape;904;p106"/>
          <p:cNvSpPr txBox="1"/>
          <p:nvPr/>
        </p:nvSpPr>
        <p:spPr>
          <a:xfrm>
            <a:off x="2223051" y="1067858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5" name="Google Shape;905;p106"/>
          <p:cNvSpPr/>
          <p:nvPr/>
        </p:nvSpPr>
        <p:spPr>
          <a:xfrm>
            <a:off x="2036063" y="947556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6"/>
          <p:cNvSpPr/>
          <p:nvPr/>
        </p:nvSpPr>
        <p:spPr>
          <a:xfrm>
            <a:off x="2132503" y="1694582"/>
            <a:ext cx="4351219" cy="2030063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06"/>
          <p:cNvSpPr/>
          <p:nvPr/>
        </p:nvSpPr>
        <p:spPr>
          <a:xfrm>
            <a:off x="2132504" y="4440263"/>
            <a:ext cx="4351300" cy="709482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06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09" name="Google Shape;909;p106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Paragraph!</a:t>
            </a:r>
            <a:endParaRPr sz="1266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7"/>
          <p:cNvSpPr/>
          <p:nvPr/>
        </p:nvSpPr>
        <p:spPr>
          <a:xfrm rot="10800000">
            <a:off x="2036064" y="2447687"/>
            <a:ext cx="4608790" cy="1433751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7"/>
          <p:cNvSpPr txBox="1"/>
          <p:nvPr/>
        </p:nvSpPr>
        <p:spPr>
          <a:xfrm>
            <a:off x="2132504" y="2545073"/>
            <a:ext cx="4512350" cy="18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</p:txBody>
      </p:sp>
      <p:sp>
        <p:nvSpPr>
          <p:cNvPr id="917" name="Google Shape;917;p107"/>
          <p:cNvSpPr txBox="1"/>
          <p:nvPr/>
        </p:nvSpPr>
        <p:spPr>
          <a:xfrm>
            <a:off x="2223051" y="2007909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8" name="Google Shape;918;p107"/>
          <p:cNvSpPr/>
          <p:nvPr/>
        </p:nvSpPr>
        <p:spPr>
          <a:xfrm>
            <a:off x="2036063" y="1887607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p107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920" name="Google Shape;920;p107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21" name="Google Shape;921;p107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2" name="Google Shape;922;p107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23" name="Google Shape;923;p107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107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25" name="Google Shape;925;p107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Paragraph!</a:t>
            </a:r>
            <a:endParaRPr sz="1266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8"/>
          <p:cNvSpPr/>
          <p:nvPr/>
        </p:nvSpPr>
        <p:spPr>
          <a:xfrm rot="10800000">
            <a:off x="2036064" y="2450177"/>
            <a:ext cx="4608790" cy="1433751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108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933" name="Google Shape;933;p108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34" name="Google Shape;934;p108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" name="Google Shape;935;p108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6" name="Google Shape;936;p108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108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38" name="Google Shape;938;p108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Paragraph!</a:t>
            </a:r>
            <a:endParaRPr sz="1266"/>
          </a:p>
        </p:txBody>
      </p:sp>
      <p:sp>
        <p:nvSpPr>
          <p:cNvPr id="939" name="Google Shape;939;p108"/>
          <p:cNvSpPr txBox="1"/>
          <p:nvPr/>
        </p:nvSpPr>
        <p:spPr>
          <a:xfrm>
            <a:off x="7208874" y="3057793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</a:t>
            </a:r>
            <a:endParaRPr sz="1266"/>
          </a:p>
        </p:txBody>
      </p:sp>
      <p:sp>
        <p:nvSpPr>
          <p:cNvPr id="940" name="Google Shape;940;p108"/>
          <p:cNvSpPr txBox="1"/>
          <p:nvPr/>
        </p:nvSpPr>
        <p:spPr>
          <a:xfrm>
            <a:off x="2132504" y="2545073"/>
            <a:ext cx="4512350" cy="18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&lt;div&gt;Info&lt;/div&gt;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1" name="Google Shape;941;p108"/>
          <p:cNvSpPr txBox="1"/>
          <p:nvPr/>
        </p:nvSpPr>
        <p:spPr>
          <a:xfrm>
            <a:off x="2223051" y="2007909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2" name="Google Shape;942;p108"/>
          <p:cNvSpPr/>
          <p:nvPr/>
        </p:nvSpPr>
        <p:spPr>
          <a:xfrm>
            <a:off x="2036063" y="1887607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9"/>
          <p:cNvSpPr/>
          <p:nvPr/>
        </p:nvSpPr>
        <p:spPr>
          <a:xfrm rot="10800000">
            <a:off x="2036064" y="3385386"/>
            <a:ext cx="4608790" cy="3066812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09"/>
          <p:cNvSpPr/>
          <p:nvPr/>
        </p:nvSpPr>
        <p:spPr>
          <a:xfrm rot="10800000">
            <a:off x="2036064" y="975433"/>
            <a:ext cx="4608790" cy="1433751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0" name="Google Shape;950;p109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951" name="Google Shape;951;p109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52" name="Google Shape;952;p109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3" name="Google Shape;953;p109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4" name="Google Shape;954;p109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109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56" name="Google Shape;956;p109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Paragraph!</a:t>
            </a:r>
            <a:endParaRPr sz="1266"/>
          </a:p>
        </p:txBody>
      </p:sp>
      <p:sp>
        <p:nvSpPr>
          <p:cNvPr id="957" name="Google Shape;957;p109"/>
          <p:cNvSpPr txBox="1"/>
          <p:nvPr/>
        </p:nvSpPr>
        <p:spPr>
          <a:xfrm>
            <a:off x="7208874" y="3057793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sz="1266"/>
          </a:p>
        </p:txBody>
      </p:sp>
      <p:sp>
        <p:nvSpPr>
          <p:cNvPr id="958" name="Google Shape;958;p109"/>
          <p:cNvSpPr txBox="1"/>
          <p:nvPr/>
        </p:nvSpPr>
        <p:spPr>
          <a:xfrm>
            <a:off x="2132504" y="1070329"/>
            <a:ext cx="4512350" cy="18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&lt;div&gt;Info&lt;/div&gt;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9" name="Google Shape;959;p109"/>
          <p:cNvSpPr txBox="1"/>
          <p:nvPr/>
        </p:nvSpPr>
        <p:spPr>
          <a:xfrm>
            <a:off x="2223051" y="533166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0" name="Google Shape;960;p109"/>
          <p:cNvSpPr/>
          <p:nvPr/>
        </p:nvSpPr>
        <p:spPr>
          <a:xfrm>
            <a:off x="2036063" y="412863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09"/>
          <p:cNvSpPr txBox="1"/>
          <p:nvPr/>
        </p:nvSpPr>
        <p:spPr>
          <a:xfrm>
            <a:off x="2132504" y="3481720"/>
            <a:ext cx="4512350" cy="18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div {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color: red;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font-family: Arial;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font-size: 24pt;</a:t>
            </a:r>
            <a:endParaRPr sz="1266" dirty="0"/>
          </a:p>
          <a:p>
            <a:pPr>
              <a:buClr>
                <a:schemeClr val="lt1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66" dirty="0"/>
          </a:p>
        </p:txBody>
      </p:sp>
      <p:sp>
        <p:nvSpPr>
          <p:cNvPr id="962" name="Google Shape;962;p109"/>
          <p:cNvSpPr txBox="1"/>
          <p:nvPr/>
        </p:nvSpPr>
        <p:spPr>
          <a:xfrm>
            <a:off x="2298569" y="2944556"/>
            <a:ext cx="1489140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 dirty="0">
                <a:latin typeface="Source Code Pro"/>
                <a:ea typeface="Source Code Pro"/>
                <a:cs typeface="Source Code Pro"/>
                <a:sym typeface="Source Code Pro"/>
              </a:rPr>
              <a:t>style.css</a:t>
            </a:r>
            <a:endParaRPr sz="1969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3" name="Google Shape;963;p109"/>
          <p:cNvSpPr/>
          <p:nvPr/>
        </p:nvSpPr>
        <p:spPr>
          <a:xfrm>
            <a:off x="2036063" y="2824254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0"/>
          <p:cNvSpPr/>
          <p:nvPr/>
        </p:nvSpPr>
        <p:spPr>
          <a:xfrm rot="10800000">
            <a:off x="2036139" y="975445"/>
            <a:ext cx="5038242" cy="1433742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0" name="Google Shape;970;p110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971" name="Google Shape;971;p110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72" name="Google Shape;972;p110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" name="Google Shape;973;p110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4" name="Google Shape;974;p110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" name="Google Shape;975;p110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76" name="Google Shape;976;p110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Paragraph!</a:t>
            </a:r>
            <a:endParaRPr sz="1266"/>
          </a:p>
        </p:txBody>
      </p:sp>
      <p:sp>
        <p:nvSpPr>
          <p:cNvPr id="977" name="Google Shape;977;p110"/>
          <p:cNvSpPr txBox="1"/>
          <p:nvPr/>
        </p:nvSpPr>
        <p:spPr>
          <a:xfrm>
            <a:off x="7208874" y="3057793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sz="1266"/>
          </a:p>
        </p:txBody>
      </p:sp>
      <p:sp>
        <p:nvSpPr>
          <p:cNvPr id="978" name="Google Shape;978;p110"/>
          <p:cNvSpPr txBox="1"/>
          <p:nvPr/>
        </p:nvSpPr>
        <p:spPr>
          <a:xfrm>
            <a:off x="2223051" y="533166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9" name="Google Shape;979;p110"/>
          <p:cNvSpPr/>
          <p:nvPr/>
        </p:nvSpPr>
        <p:spPr>
          <a:xfrm>
            <a:off x="2036063" y="412863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0"/>
          <p:cNvSpPr/>
          <p:nvPr/>
        </p:nvSpPr>
        <p:spPr>
          <a:xfrm>
            <a:off x="3021252" y="1800809"/>
            <a:ext cx="921797" cy="324633"/>
          </a:xfrm>
          <a:prstGeom prst="rect">
            <a:avLst/>
          </a:prstGeom>
          <a:noFill/>
          <a:ln w="76200" cap="flat" cmpd="sng">
            <a:solidFill>
              <a:srgbClr val="CC33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0"/>
          <p:cNvSpPr txBox="1"/>
          <p:nvPr/>
        </p:nvSpPr>
        <p:spPr>
          <a:xfrm>
            <a:off x="2132502" y="1070332"/>
            <a:ext cx="5042672" cy="18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 class="info"&gt;Info&lt;/div&gt;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2" name="Google Shape;982;p110"/>
          <p:cNvSpPr/>
          <p:nvPr/>
        </p:nvSpPr>
        <p:spPr>
          <a:xfrm rot="10800000">
            <a:off x="2036081" y="3385378"/>
            <a:ext cx="4608773" cy="3066820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10"/>
          <p:cNvSpPr txBox="1"/>
          <p:nvPr/>
        </p:nvSpPr>
        <p:spPr>
          <a:xfrm>
            <a:off x="2132504" y="3481720"/>
            <a:ext cx="4512375" cy="18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div {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color: red;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font-family: Arial;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  font-size: 24pt;</a:t>
            </a:r>
            <a:endParaRPr sz="1266" dirty="0"/>
          </a:p>
          <a:p>
            <a:pPr>
              <a:buClr>
                <a:schemeClr val="lt1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66" dirty="0"/>
          </a:p>
        </p:txBody>
      </p:sp>
      <p:sp>
        <p:nvSpPr>
          <p:cNvPr id="984" name="Google Shape;984;p110"/>
          <p:cNvSpPr txBox="1"/>
          <p:nvPr/>
        </p:nvSpPr>
        <p:spPr>
          <a:xfrm>
            <a:off x="2298569" y="2944556"/>
            <a:ext cx="1489219" cy="3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 dirty="0">
                <a:latin typeface="Source Code Pro"/>
                <a:ea typeface="Source Code Pro"/>
                <a:cs typeface="Source Code Pro"/>
                <a:sym typeface="Source Code Pro"/>
              </a:rPr>
              <a:t>style.css</a:t>
            </a:r>
            <a:endParaRPr sz="1969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5" name="Google Shape;985;p110"/>
          <p:cNvSpPr/>
          <p:nvPr/>
        </p:nvSpPr>
        <p:spPr>
          <a:xfrm>
            <a:off x="2036064" y="2824254"/>
            <a:ext cx="2014242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BB7D92-A91C-7F46-81FB-1186B3BD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Week1</a:t>
            </a:r>
            <a:r>
              <a:rPr lang="zh-CN" altLang="en-US" sz="2000" dirty="0"/>
              <a:t>中我们学习了：</a:t>
            </a:r>
            <a:endParaRPr lang="en-US" altLang="zh-CN" sz="2000" dirty="0"/>
          </a:p>
          <a:p>
            <a:r>
              <a:rPr lang="en-US" altLang="zh-CN" sz="2000" dirty="0"/>
              <a:t>Linux</a:t>
            </a:r>
            <a:r>
              <a:rPr lang="zh-CN" altLang="en-US" sz="2000" dirty="0"/>
              <a:t>的安装与使用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常用指令回顾：</a:t>
            </a:r>
            <a:r>
              <a:rPr lang="en-US" altLang="zh-CN" sz="2000" dirty="0" err="1"/>
              <a:t>pwd</a:t>
            </a:r>
            <a:r>
              <a:rPr lang="zh-CN" altLang="en-US" sz="2000" dirty="0"/>
              <a:t>、</a:t>
            </a:r>
            <a:r>
              <a:rPr lang="en-US" altLang="zh-CN" sz="2000" dirty="0"/>
              <a:t>ls</a:t>
            </a:r>
            <a:r>
              <a:rPr lang="zh-CN" altLang="en-US" sz="2000" dirty="0"/>
              <a:t>、</a:t>
            </a:r>
            <a:r>
              <a:rPr lang="en-US" altLang="zh-CN" sz="2000" dirty="0"/>
              <a:t>cd</a:t>
            </a:r>
            <a:r>
              <a:rPr lang="zh-CN" altLang="en-US" sz="2000" dirty="0"/>
              <a:t>、</a:t>
            </a:r>
            <a:r>
              <a:rPr lang="en-US" altLang="zh-CN" sz="2000" dirty="0"/>
              <a:t>touch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mkdir</a:t>
            </a:r>
            <a:r>
              <a:rPr lang="zh-CN" altLang="en-US" sz="2000" dirty="0"/>
              <a:t>、</a:t>
            </a:r>
            <a:r>
              <a:rPr lang="en-US" altLang="zh-CN" sz="2000" dirty="0"/>
              <a:t>rm</a:t>
            </a:r>
            <a:r>
              <a:rPr lang="zh-CN" altLang="en-US" sz="2000" dirty="0"/>
              <a:t>、</a:t>
            </a:r>
            <a:r>
              <a:rPr lang="en-US" altLang="zh-CN" sz="2000" dirty="0"/>
              <a:t>cat</a:t>
            </a:r>
            <a:r>
              <a:rPr lang="zh-CN" altLang="en-US" sz="2000" dirty="0"/>
              <a:t>、</a:t>
            </a:r>
            <a:r>
              <a:rPr lang="en-US" altLang="zh-CN" sz="2000" dirty="0"/>
              <a:t>echo</a:t>
            </a:r>
          </a:p>
          <a:p>
            <a:pPr marL="0" indent="0">
              <a:buNone/>
            </a:pPr>
            <a:r>
              <a:rPr lang="zh-CN" altLang="en-US" sz="2000" dirty="0"/>
              <a:t>配套工具：</a:t>
            </a:r>
            <a:r>
              <a:rPr lang="en-US" altLang="zh-CN" sz="2000" dirty="0"/>
              <a:t>vim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ssh</a:t>
            </a:r>
            <a:r>
              <a:rPr lang="zh-CN" altLang="en-US" sz="2000" dirty="0"/>
              <a:t>、</a:t>
            </a:r>
            <a:r>
              <a:rPr lang="en-US" altLang="zh-CN" sz="2000" dirty="0"/>
              <a:t>tmux</a:t>
            </a:r>
          </a:p>
          <a:p>
            <a:r>
              <a:rPr lang="en-US" altLang="zh-CN" sz="2000" dirty="0"/>
              <a:t>D</a:t>
            </a:r>
            <a:r>
              <a:rPr kumimoji="1" lang="en-US" altLang="zh-CN" sz="2000" dirty="0"/>
              <a:t>ocker</a:t>
            </a:r>
            <a:r>
              <a:rPr kumimoji="1" lang="zh-CN" altLang="en-US" sz="2000" dirty="0"/>
              <a:t>的使用方法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sv-SE" altLang="zh-CN" sz="2000" dirty="0"/>
              <a:t>docker run</a:t>
            </a:r>
            <a:endParaRPr lang="sv-SE" altLang="zh-CN" sz="2000" dirty="0"/>
          </a:p>
          <a:p>
            <a:pPr marL="0" indent="0">
              <a:buNone/>
            </a:pPr>
            <a:r>
              <a:rPr kumimoji="1" lang="sv-SE" altLang="zh-CN" sz="2000" dirty="0"/>
              <a:t>docker exec</a:t>
            </a:r>
          </a:p>
          <a:p>
            <a:pPr marL="0" indent="0">
              <a:buNone/>
            </a:pPr>
            <a:r>
              <a:rPr kumimoji="1" lang="sv-SE" altLang="zh-CN" sz="2000" dirty="0"/>
              <a:t>docker build</a:t>
            </a:r>
            <a:endParaRPr lang="sv-SE" altLang="zh-CN" sz="2000" dirty="0"/>
          </a:p>
          <a:p>
            <a:pPr marL="0" indent="0">
              <a:buNone/>
            </a:pPr>
            <a:r>
              <a:rPr kumimoji="1" lang="sv-SE" altLang="zh-CN" sz="2000" dirty="0"/>
              <a:t>docker file</a:t>
            </a:r>
          </a:p>
          <a:p>
            <a:pPr marL="0" indent="0">
              <a:buNone/>
            </a:pPr>
            <a:r>
              <a:rPr kumimoji="1" lang="sv-SE" altLang="zh-CN" sz="2000" dirty="0"/>
              <a:t>docker ps -a</a:t>
            </a:r>
          </a:p>
          <a:p>
            <a:pPr marL="0" indent="0">
              <a:buNone/>
            </a:pPr>
            <a:r>
              <a:rPr kumimoji="1" lang="sv-SE" altLang="zh-CN" sz="2000" dirty="0"/>
              <a:t>docker images</a:t>
            </a:r>
          </a:p>
          <a:p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前情提要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36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111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992" name="Google Shape;992;p111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993" name="Google Shape;993;p111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4" name="Google Shape;994;p111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95" name="Google Shape;995;p111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111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997" name="Google Shape;997;p111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Paragraph!</a:t>
            </a:r>
            <a:endParaRPr sz="1266"/>
          </a:p>
        </p:txBody>
      </p:sp>
      <p:sp>
        <p:nvSpPr>
          <p:cNvPr id="998" name="Google Shape;998;p111"/>
          <p:cNvSpPr txBox="1"/>
          <p:nvPr/>
        </p:nvSpPr>
        <p:spPr>
          <a:xfrm>
            <a:off x="7208874" y="3057793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sz="1266"/>
          </a:p>
        </p:txBody>
      </p:sp>
      <p:grpSp>
        <p:nvGrpSpPr>
          <p:cNvPr id="999" name="Google Shape;999;p111"/>
          <p:cNvGrpSpPr/>
          <p:nvPr/>
        </p:nvGrpSpPr>
        <p:grpSpPr>
          <a:xfrm>
            <a:off x="2036064" y="2824254"/>
            <a:ext cx="4608790" cy="3627944"/>
            <a:chOff x="728268" y="1527250"/>
            <a:chExt cx="6554724" cy="5159743"/>
          </a:xfrm>
        </p:grpSpPr>
        <p:sp>
          <p:nvSpPr>
            <p:cNvPr id="1000" name="Google Shape;1000;p111"/>
            <p:cNvSpPr txBox="1"/>
            <p:nvPr/>
          </p:nvSpPr>
          <p:spPr>
            <a:xfrm>
              <a:off x="865428" y="2462313"/>
              <a:ext cx="6417564" cy="269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>
                <a:buClr>
                  <a:srgbClr val="BFBFBF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.info {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color: red;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font-family: Arial;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font-size: 24pt;</a:t>
              </a:r>
              <a:endParaRPr sz="1266" dirty="0"/>
            </a:p>
            <a:p>
              <a:pPr>
                <a:buClr>
                  <a:schemeClr val="lt1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}</a:t>
              </a:r>
              <a:endParaRPr sz="1266" dirty="0"/>
            </a:p>
          </p:txBody>
        </p:sp>
        <p:sp>
          <p:nvSpPr>
            <p:cNvPr id="1001" name="Google Shape;1001;p111"/>
            <p:cNvSpPr txBox="1"/>
            <p:nvPr/>
          </p:nvSpPr>
          <p:spPr>
            <a:xfrm>
              <a:off x="1101609" y="1698347"/>
              <a:ext cx="21178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2800"/>
              </a:pPr>
              <a:r>
                <a:rPr lang="en-US" sz="1969" dirty="0">
                  <a:latin typeface="Source Code Pro"/>
                  <a:ea typeface="Source Code Pro"/>
                  <a:cs typeface="Source Code Pro"/>
                  <a:sym typeface="Source Code Pro"/>
                </a:rPr>
                <a:t>style.css</a:t>
              </a:r>
              <a:endParaRPr sz="1969" dirty="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02" name="Google Shape;1002;p111"/>
            <p:cNvSpPr/>
            <p:nvPr/>
          </p:nvSpPr>
          <p:spPr>
            <a:xfrm>
              <a:off x="728268" y="1527250"/>
              <a:ext cx="2864566" cy="8001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11"/>
            <p:cNvSpPr/>
            <p:nvPr/>
          </p:nvSpPr>
          <p:spPr>
            <a:xfrm rot="10800000">
              <a:off x="728268" y="2325305"/>
              <a:ext cx="6554724" cy="4361688"/>
            </a:xfrm>
            <a:prstGeom prst="round2SameRect">
              <a:avLst>
                <a:gd name="adj1" fmla="val 537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4" name="Google Shape;1004;p111"/>
          <p:cNvSpPr/>
          <p:nvPr/>
        </p:nvSpPr>
        <p:spPr>
          <a:xfrm>
            <a:off x="2132504" y="3443041"/>
            <a:ext cx="1054748" cy="490939"/>
          </a:xfrm>
          <a:prstGeom prst="rect">
            <a:avLst/>
          </a:prstGeom>
          <a:noFill/>
          <a:ln w="76200" cap="flat" cmpd="sng">
            <a:solidFill>
              <a:srgbClr val="CC33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11"/>
          <p:cNvSpPr/>
          <p:nvPr/>
        </p:nvSpPr>
        <p:spPr>
          <a:xfrm rot="10800000">
            <a:off x="2036139" y="975445"/>
            <a:ext cx="5038242" cy="1433742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11"/>
          <p:cNvSpPr txBox="1"/>
          <p:nvPr/>
        </p:nvSpPr>
        <p:spPr>
          <a:xfrm>
            <a:off x="2223051" y="533166"/>
            <a:ext cx="1640250" cy="3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7" name="Google Shape;1007;p111"/>
          <p:cNvSpPr/>
          <p:nvPr/>
        </p:nvSpPr>
        <p:spPr>
          <a:xfrm>
            <a:off x="2036064" y="412863"/>
            <a:ext cx="2014242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1"/>
          <p:cNvSpPr txBox="1"/>
          <p:nvPr/>
        </p:nvSpPr>
        <p:spPr>
          <a:xfrm>
            <a:off x="2132502" y="1070332"/>
            <a:ext cx="5042672" cy="18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 class="info"&gt;Info&lt;/div&gt;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2"/>
          <p:cNvSpPr/>
          <p:nvPr/>
        </p:nvSpPr>
        <p:spPr>
          <a:xfrm rot="10800000">
            <a:off x="2036033" y="979928"/>
            <a:ext cx="4913156" cy="1433742"/>
          </a:xfrm>
          <a:prstGeom prst="round2SameRect">
            <a:avLst>
              <a:gd name="adj1" fmla="val 537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5" name="Google Shape;1015;p112"/>
          <p:cNvGrpSpPr/>
          <p:nvPr/>
        </p:nvGrpSpPr>
        <p:grpSpPr>
          <a:xfrm>
            <a:off x="7175278" y="1338774"/>
            <a:ext cx="3035048" cy="3580018"/>
            <a:chOff x="8037372" y="1904034"/>
            <a:chExt cx="4316513" cy="5091581"/>
          </a:xfrm>
        </p:grpSpPr>
        <p:grpSp>
          <p:nvGrpSpPr>
            <p:cNvPr id="1016" name="Google Shape;1016;p112"/>
            <p:cNvGrpSpPr/>
            <p:nvPr/>
          </p:nvGrpSpPr>
          <p:grpSpPr>
            <a:xfrm>
              <a:off x="8037372" y="1904034"/>
              <a:ext cx="4316513" cy="5091581"/>
              <a:chOff x="1240418" y="806299"/>
              <a:chExt cx="6322247" cy="7457462"/>
            </a:xfrm>
          </p:grpSpPr>
          <p:pic>
            <p:nvPicPr>
              <p:cNvPr id="1017" name="Google Shape;1017;p112"/>
              <p:cNvPicPr preferRelativeResize="0"/>
              <p:nvPr/>
            </p:nvPicPr>
            <p:blipFill rotWithShape="1">
              <a:blip r:embed="rId3">
                <a:alphaModFix/>
              </a:blip>
              <a:srcRect r="39925"/>
              <a:stretch/>
            </p:blipFill>
            <p:spPr>
              <a:xfrm>
                <a:off x="1240419" y="1489841"/>
                <a:ext cx="6322246" cy="6773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8" name="Google Shape;1018;p112"/>
              <p:cNvPicPr preferRelativeResize="0"/>
              <p:nvPr/>
            </p:nvPicPr>
            <p:blipFill rotWithShape="1">
              <a:blip r:embed="rId4">
                <a:alphaModFix/>
              </a:blip>
              <a:srcRect r="70647" b="6937"/>
              <a:stretch/>
            </p:blipFill>
            <p:spPr>
              <a:xfrm>
                <a:off x="1240418" y="806299"/>
                <a:ext cx="6322247" cy="663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19" name="Google Shape;1019;p112"/>
            <p:cNvSpPr/>
            <p:nvPr/>
          </p:nvSpPr>
          <p:spPr>
            <a:xfrm>
              <a:off x="8037372" y="2688647"/>
              <a:ext cx="3216782" cy="228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0" name="Google Shape;1020;p112"/>
          <p:cNvSpPr txBox="1"/>
          <p:nvPr/>
        </p:nvSpPr>
        <p:spPr>
          <a:xfrm>
            <a:off x="7216180" y="1890455"/>
            <a:ext cx="1862336" cy="5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4600"/>
            </a:pPr>
            <a:r>
              <a:rPr lang="en-US" sz="3234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Heading</a:t>
            </a:r>
            <a:endParaRPr sz="1266"/>
          </a:p>
        </p:txBody>
      </p:sp>
      <p:sp>
        <p:nvSpPr>
          <p:cNvPr id="1021" name="Google Shape;1021;p112"/>
          <p:cNvSpPr txBox="1"/>
          <p:nvPr/>
        </p:nvSpPr>
        <p:spPr>
          <a:xfrm>
            <a:off x="7208874" y="2642985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en-US" sz="168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Paragraph!</a:t>
            </a:r>
            <a:endParaRPr sz="1266"/>
          </a:p>
        </p:txBody>
      </p:sp>
      <p:sp>
        <p:nvSpPr>
          <p:cNvPr id="1022" name="Google Shape;1022;p112"/>
          <p:cNvSpPr txBox="1"/>
          <p:nvPr/>
        </p:nvSpPr>
        <p:spPr>
          <a:xfrm>
            <a:off x="7208874" y="3057793"/>
            <a:ext cx="1862336" cy="324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1687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 sz="1266"/>
          </a:p>
        </p:txBody>
      </p:sp>
      <p:grpSp>
        <p:nvGrpSpPr>
          <p:cNvPr id="1023" name="Google Shape;1023;p112"/>
          <p:cNvGrpSpPr/>
          <p:nvPr/>
        </p:nvGrpSpPr>
        <p:grpSpPr>
          <a:xfrm>
            <a:off x="2036064" y="2819767"/>
            <a:ext cx="4608790" cy="3632569"/>
            <a:chOff x="728268" y="1527250"/>
            <a:chExt cx="6554724" cy="5166320"/>
          </a:xfrm>
        </p:grpSpPr>
        <p:sp>
          <p:nvSpPr>
            <p:cNvPr id="1024" name="Google Shape;1024;p112"/>
            <p:cNvSpPr txBox="1"/>
            <p:nvPr/>
          </p:nvSpPr>
          <p:spPr>
            <a:xfrm>
              <a:off x="865428" y="2462313"/>
              <a:ext cx="6417564" cy="2691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>
                <a:buClr>
                  <a:srgbClr val="BFBFBF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#unique {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color: red;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font-family: Arial;</a:t>
              </a:r>
              <a:endParaRPr sz="1266" dirty="0"/>
            </a:p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font-size: 24pt;</a:t>
              </a:r>
              <a:endParaRPr sz="1266" dirty="0"/>
            </a:p>
            <a:p>
              <a:pPr>
                <a:buClr>
                  <a:schemeClr val="lt1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}</a:t>
              </a:r>
              <a:endParaRPr sz="1266" dirty="0"/>
            </a:p>
          </p:txBody>
        </p:sp>
        <p:sp>
          <p:nvSpPr>
            <p:cNvPr id="1025" name="Google Shape;1025;p112"/>
            <p:cNvSpPr txBox="1"/>
            <p:nvPr/>
          </p:nvSpPr>
          <p:spPr>
            <a:xfrm>
              <a:off x="1101609" y="1698347"/>
              <a:ext cx="21178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2800"/>
              </a:pPr>
              <a:r>
                <a:rPr lang="en-US" sz="1969" dirty="0">
                  <a:latin typeface="Source Code Pro"/>
                  <a:ea typeface="Source Code Pro"/>
                  <a:cs typeface="Source Code Pro"/>
                  <a:sym typeface="Source Code Pro"/>
                </a:rPr>
                <a:t>style.css</a:t>
              </a:r>
              <a:endParaRPr sz="1969" dirty="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26" name="Google Shape;1026;p112"/>
            <p:cNvSpPr/>
            <p:nvPr/>
          </p:nvSpPr>
          <p:spPr>
            <a:xfrm>
              <a:off x="728268" y="1527250"/>
              <a:ext cx="2864566" cy="8001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12"/>
            <p:cNvSpPr/>
            <p:nvPr/>
          </p:nvSpPr>
          <p:spPr>
            <a:xfrm rot="10800000">
              <a:off x="728268" y="2327348"/>
              <a:ext cx="6554724" cy="4366222"/>
            </a:xfrm>
            <a:prstGeom prst="round2SameRect">
              <a:avLst>
                <a:gd name="adj1" fmla="val 537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112"/>
          <p:cNvSpPr txBox="1"/>
          <p:nvPr/>
        </p:nvSpPr>
        <p:spPr>
          <a:xfrm>
            <a:off x="2132502" y="1074815"/>
            <a:ext cx="4955766" cy="1892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&lt;h1&gt;Heading!&lt;/h1&gt;</a:t>
            </a:r>
            <a:b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&lt;div&gt;Paragraph!&lt;/div&gt;</a:t>
            </a:r>
            <a:endParaRPr sz="1266" dirty="0"/>
          </a:p>
          <a:p>
            <a:pPr>
              <a:buClr>
                <a:srgbClr val="FFC000"/>
              </a:buClr>
              <a:buSzPts val="3200"/>
            </a:pPr>
            <a:r>
              <a:rPr lang="en-US" sz="2250" dirty="0">
                <a:latin typeface="Source Code Pro"/>
                <a:ea typeface="Source Code Pro"/>
                <a:cs typeface="Source Code Pro"/>
                <a:sym typeface="Source Code Pro"/>
              </a:rPr>
              <a:t>&lt;div id="unique"&gt;Info&lt;/div&gt;</a:t>
            </a:r>
            <a:endParaRPr sz="2250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9" name="Google Shape;1029;p112"/>
          <p:cNvSpPr txBox="1"/>
          <p:nvPr/>
        </p:nvSpPr>
        <p:spPr>
          <a:xfrm>
            <a:off x="2223051" y="537652"/>
            <a:ext cx="1640173" cy="36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 algn="ctr">
              <a:buClr>
                <a:schemeClr val="lt1"/>
              </a:buClr>
              <a:buSzPts val="2800"/>
            </a:pPr>
            <a:r>
              <a:rPr lang="en-US"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hello.html</a:t>
            </a:r>
            <a:endParaRPr sz="1969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0" name="Google Shape;1030;p112"/>
          <p:cNvSpPr/>
          <p:nvPr/>
        </p:nvSpPr>
        <p:spPr>
          <a:xfrm>
            <a:off x="2036063" y="417350"/>
            <a:ext cx="2014148" cy="56257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kumimoji="1" lang="zh-CN" altLang="en-US" dirty="0"/>
              <a:t>元素的描述太多了？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Google Shape;495;p63">
            <a:extLst>
              <a:ext uri="{FF2B5EF4-FFF2-40B4-BE49-F238E27FC236}">
                <a16:creationId xmlns:a16="http://schemas.microsoft.com/office/drawing/2014/main" id="{1B63A0A4-5231-9460-849F-FFB3AF002028}"/>
              </a:ext>
            </a:extLst>
          </p:cNvPr>
          <p:cNvSpPr txBox="1"/>
          <p:nvPr/>
        </p:nvSpPr>
        <p:spPr>
          <a:xfrm>
            <a:off x="3966076" y="2480168"/>
            <a:ext cx="6893602" cy="331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FFC000"/>
              </a:buClr>
              <a:buSzPts val="6000"/>
            </a:pPr>
            <a:r>
              <a:rPr lang="en-US" altLang="zh-CN" sz="3200" dirty="0">
                <a:solidFill>
                  <a:schemeClr val="accent1"/>
                </a:solidFill>
                <a:latin typeface="Source Code Pro"/>
                <a:ea typeface="Source Code Pro"/>
              </a:rPr>
              <a:t>https://www.runoob.com/css/css-tutorial.html</a:t>
            </a:r>
          </a:p>
          <a:p>
            <a:pPr>
              <a:buClr>
                <a:srgbClr val="FFC000"/>
              </a:buClr>
              <a:buSzPts val="6000"/>
            </a:pPr>
            <a:endParaRPr kumimoji="1" lang="en-US" altLang="zh-CN" sz="3200" dirty="0"/>
          </a:p>
          <a:p>
            <a:pPr>
              <a:buClr>
                <a:srgbClr val="FFC000"/>
              </a:buClr>
              <a:buSzPts val="6000"/>
            </a:pPr>
            <a:r>
              <a:rPr lang="en-US" sz="3200" dirty="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https://developer.mozilla.org/zh-CN/</a:t>
            </a:r>
            <a:endParaRPr sz="3200" dirty="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" name="Google Shape;498;p63">
            <a:extLst>
              <a:ext uri="{FF2B5EF4-FFF2-40B4-BE49-F238E27FC236}">
                <a16:creationId xmlns:a16="http://schemas.microsoft.com/office/drawing/2014/main" id="{6AE2CDAB-7C74-D081-66E9-950FC5AFF301}"/>
              </a:ext>
            </a:extLst>
          </p:cNvPr>
          <p:cNvCxnSpPr/>
          <p:nvPr/>
        </p:nvCxnSpPr>
        <p:spPr>
          <a:xfrm rot="10800000">
            <a:off x="5624259" y="5466620"/>
            <a:ext cx="961875" cy="324633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499;p63">
            <a:extLst>
              <a:ext uri="{FF2B5EF4-FFF2-40B4-BE49-F238E27FC236}">
                <a16:creationId xmlns:a16="http://schemas.microsoft.com/office/drawing/2014/main" id="{371FA5F8-2D5D-EF0E-2CB7-25D21D5E949C}"/>
              </a:ext>
            </a:extLst>
          </p:cNvPr>
          <p:cNvSpPr txBox="1"/>
          <p:nvPr/>
        </p:nvSpPr>
        <p:spPr>
          <a:xfrm>
            <a:off x="6645185" y="5610430"/>
            <a:ext cx="2013188" cy="4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chemeClr val="lt1"/>
              </a:buClr>
              <a:buSzPts val="4000"/>
            </a:pPr>
            <a:r>
              <a:rPr lang="en-US" sz="2812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Closing tag</a:t>
            </a:r>
            <a:endParaRPr sz="2812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46ED6F-33D4-8E1F-187F-EAF2CBD8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04" y="986447"/>
            <a:ext cx="1341056" cy="57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4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E0204-CC65-DA45-ADAD-F15EBF5B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Have a break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F0261-5BEC-AA4E-8E75-70586DBA2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休息</a:t>
            </a:r>
            <a:r>
              <a:rPr lang="zh-CN" altLang="en-US" dirty="0"/>
              <a:t>五分钟</a:t>
            </a:r>
            <a:r>
              <a:rPr lang="en-US" altLang="zh-CN" dirty="0"/>
              <a:t>~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5753D9-568A-174A-B8CC-C2992C6A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EE6CAA-B6B2-A348-AC5E-90A67121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112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BB7D92-A91C-7F46-81FB-1186B3BD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g</a:t>
            </a:r>
            <a:r>
              <a:rPr kumimoji="1" lang="en-US" altLang="zh-CN" sz="2000" dirty="0"/>
              <a:t>it clone </a:t>
            </a:r>
            <a:r>
              <a:rPr kumimoji="1" lang="en-US" altLang="zh-CN" sz="2000" dirty="0">
                <a:hlinkClick r:id="rId2"/>
              </a:rPr>
              <a:t>git@git.tsinghua.edu.cn:zhengcj20/</a:t>
            </a:r>
            <a:r>
              <a:rPr kumimoji="1" lang="en-US" altLang="zh-CN" sz="2000" dirty="0" err="1">
                <a:hlinkClick r:id="rId2"/>
              </a:rPr>
              <a:t>asta-workshop.git</a:t>
            </a:r>
            <a:endParaRPr kumimoji="1" lang="en-US" altLang="zh-CN" sz="2000" dirty="0"/>
          </a:p>
          <a:p>
            <a:r>
              <a:rPr kumimoji="1" lang="en-US" altLang="zh-CN" sz="2000" dirty="0"/>
              <a:t>cd </a:t>
            </a:r>
            <a:r>
              <a:rPr kumimoji="1" lang="en-US" altLang="zh-CN" sz="2000" dirty="0" err="1"/>
              <a:t>asta</a:t>
            </a:r>
            <a:r>
              <a:rPr kumimoji="1" lang="en-US" altLang="zh-CN" sz="2000" dirty="0"/>
              <a:t>-workshop</a:t>
            </a:r>
          </a:p>
          <a:p>
            <a:r>
              <a:rPr kumimoji="1" lang="en-US" altLang="zh-CN" sz="2000" dirty="0"/>
              <a:t>git checkout </a:t>
            </a:r>
            <a:r>
              <a:rPr kumimoji="1" lang="en-US" altLang="zh-CN" sz="2000" dirty="0">
                <a:solidFill>
                  <a:srgbClr val="FF0000"/>
                </a:solidFill>
              </a:rPr>
              <a:t>w1-starter</a:t>
            </a:r>
          </a:p>
          <a:p>
            <a:r>
              <a:rPr kumimoji="1" lang="en-US" altLang="zh-CN" sz="2000" dirty="0">
                <a:solidFill>
                  <a:schemeClr val="accent1"/>
                </a:solidFill>
              </a:rPr>
              <a:t>git reset --hard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Workshop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08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 </a:t>
            </a:r>
            <a:r>
              <a:rPr lang="zh-CN" altLang="en-US" dirty="0"/>
              <a:t>文字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35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410A8C-B0AC-F3E5-44F7-B5AA4EE82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8051"/>
            <a:ext cx="12192000" cy="24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3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 </a:t>
            </a:r>
            <a:r>
              <a:rPr lang="zh-CN" altLang="en-US" dirty="0"/>
              <a:t>头像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B71425-B6C9-B2E9-1478-86822C0FE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541"/>
            <a:ext cx="12192000" cy="47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、</a:t>
            </a:r>
            <a:r>
              <a:rPr lang="en-US" altLang="zh-CN" dirty="0"/>
              <a:t>4 </a:t>
            </a:r>
            <a:r>
              <a:rPr lang="zh-CN" altLang="en-US" dirty="0"/>
              <a:t>运用</a:t>
            </a:r>
            <a:r>
              <a:rPr lang="en-US" altLang="zh-CN" dirty="0" err="1"/>
              <a:t>css</a:t>
            </a:r>
            <a:r>
              <a:rPr lang="zh-CN" altLang="en-US" dirty="0"/>
              <a:t>进行居中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37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F47A90-881F-0183-1F5D-5C767EE36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594"/>
            <a:ext cx="12192000" cy="49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 </a:t>
            </a:r>
            <a:r>
              <a:rPr lang="zh-CN" altLang="en-US" dirty="0"/>
              <a:t>改字体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C340C-6A5F-07B9-E1CB-D406CDF5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807"/>
            <a:ext cx="12192000" cy="52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0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step6 </a:t>
            </a:r>
            <a:r>
              <a:rPr lang="zh-CN" altLang="en-US" dirty="0"/>
              <a:t>加入导航栏文字</a:t>
            </a:r>
            <a:r>
              <a:rPr lang="en-US" altLang="zh-CN" dirty="0"/>
              <a:t>&amp;</a:t>
            </a:r>
            <a:r>
              <a:rPr lang="zh-CN" altLang="en-US" dirty="0"/>
              <a:t>颜色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39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C340C-6A5F-07B9-E1CB-D406CDF57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807"/>
            <a:ext cx="12192000" cy="52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6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自测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43994-73FF-92AE-EEF2-21A2FF9E0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15172" r="14756" b="48651"/>
          <a:stretch/>
        </p:blipFill>
        <p:spPr>
          <a:xfrm>
            <a:off x="832292" y="1894951"/>
            <a:ext cx="10521508" cy="27524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A1E611-D2DC-A707-E836-3157AF682FF7}"/>
              </a:ext>
            </a:extLst>
          </p:cNvPr>
          <p:cNvSpPr/>
          <p:nvPr/>
        </p:nvSpPr>
        <p:spPr>
          <a:xfrm>
            <a:off x="6825006" y="4317476"/>
            <a:ext cx="895547" cy="235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6C9356-157E-C701-6A47-A183DD162C38}"/>
              </a:ext>
            </a:extLst>
          </p:cNvPr>
          <p:cNvSpPr/>
          <p:nvPr/>
        </p:nvSpPr>
        <p:spPr>
          <a:xfrm>
            <a:off x="8983744" y="4317476"/>
            <a:ext cx="622169" cy="235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9C1A70-6F7C-8A80-18C7-244543FCBA04}"/>
              </a:ext>
            </a:extLst>
          </p:cNvPr>
          <p:cNvSpPr/>
          <p:nvPr/>
        </p:nvSpPr>
        <p:spPr>
          <a:xfrm>
            <a:off x="7541443" y="2611225"/>
            <a:ext cx="1069157" cy="2356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0D8BAE-A958-347F-D1AD-5A798223A0BE}"/>
              </a:ext>
            </a:extLst>
          </p:cNvPr>
          <p:cNvSpPr/>
          <p:nvPr/>
        </p:nvSpPr>
        <p:spPr>
          <a:xfrm>
            <a:off x="3723588" y="3921551"/>
            <a:ext cx="688156" cy="2168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1BE0D9-1223-590E-6BEB-63257CD7C8FB}"/>
              </a:ext>
            </a:extLst>
          </p:cNvPr>
          <p:cNvSpPr/>
          <p:nvPr/>
        </p:nvSpPr>
        <p:spPr>
          <a:xfrm>
            <a:off x="3408218" y="2790762"/>
            <a:ext cx="1242340" cy="2168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step7 </a:t>
            </a:r>
            <a:r>
              <a:rPr lang="zh-CN" altLang="en-US" dirty="0"/>
              <a:t>加入导航栏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9F2C45-A5F6-E043-72B5-0EF1A1A88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462"/>
            <a:ext cx="12192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39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step8 </a:t>
            </a:r>
            <a:r>
              <a:rPr lang="zh-CN" altLang="en-US" dirty="0"/>
              <a:t>去掉边缘空白</a:t>
            </a:r>
            <a:r>
              <a:rPr lang="en-US" altLang="zh-CN" dirty="0"/>
              <a:t>&amp;</a:t>
            </a:r>
            <a:r>
              <a:rPr lang="zh-CN" altLang="en-US" dirty="0"/>
              <a:t>美化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41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952C90-72C9-A860-F3FF-91A26DD8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243"/>
            <a:ext cx="12192000" cy="53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step9 </a:t>
            </a:r>
            <a:r>
              <a:rPr lang="zh-CN" altLang="en-US" dirty="0"/>
              <a:t>将头像变圆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D6A101-9E0E-B4D5-3FB4-DD2D2736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273"/>
            <a:ext cx="12192000" cy="54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56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step10 </a:t>
            </a:r>
            <a:r>
              <a:rPr lang="zh-CN" altLang="en-US" dirty="0"/>
              <a:t>用</a:t>
            </a:r>
            <a:r>
              <a:rPr lang="en-US" altLang="zh-CN" dirty="0"/>
              <a:t>flex</a:t>
            </a:r>
            <a:r>
              <a:rPr lang="zh-CN" altLang="en-US" dirty="0"/>
              <a:t>分块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43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80FD3C-CA8D-A4FD-7B71-D3F12361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009"/>
            <a:ext cx="12192000" cy="49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31659-2143-4243-BC83-77486DBD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Thanks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F20648-63F8-BD4C-8DB6-B2C5B25A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6E3954-9AA5-4C4B-9BA2-6BA5A6EF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31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Css</a:t>
            </a:r>
            <a:r>
              <a:rPr lang="zh-CN" altLang="en-US" dirty="0"/>
              <a:t>是做什么的？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8" name="Google Shape;146;p34">
            <a:extLst>
              <a:ext uri="{FF2B5EF4-FFF2-40B4-BE49-F238E27FC236}">
                <a16:creationId xmlns:a16="http://schemas.microsoft.com/office/drawing/2014/main" id="{809C5DE6-ADC2-3B05-BB92-0FDA1EB238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222" y="1221358"/>
            <a:ext cx="4245600" cy="4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5;p34">
            <a:extLst>
              <a:ext uri="{FF2B5EF4-FFF2-40B4-BE49-F238E27FC236}">
                <a16:creationId xmlns:a16="http://schemas.microsoft.com/office/drawing/2014/main" id="{16AEB230-889E-9CF7-54CF-B9266FBDAD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205"/>
          <a:stretch/>
        </p:blipFill>
        <p:spPr>
          <a:xfrm>
            <a:off x="5336687" y="1689770"/>
            <a:ext cx="6547825" cy="330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1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：嵌套</a:t>
            </a:r>
            <a:r>
              <a:rPr lang="zh-CN" altLang="en-US" dirty="0"/>
              <a:t>起来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box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F806B1-160A-491E-A25B-E56AC746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31" y="1159060"/>
            <a:ext cx="919813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4F03ED-451F-8747-A4F3-75147009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55" y="208720"/>
            <a:ext cx="7279858" cy="593687"/>
          </a:xfrm>
        </p:spPr>
        <p:txBody>
          <a:bodyPr/>
          <a:lstStyle/>
          <a:p>
            <a:r>
              <a:rPr kumimoji="1" lang="zh-CN" altLang="en-US" dirty="0"/>
              <a:t>一个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页面通</a:t>
            </a:r>
            <a:r>
              <a:rPr lang="zh-CN" altLang="en-US" dirty="0"/>
              <a:t>常的组成</a:t>
            </a:r>
            <a:r>
              <a:rPr kumimoji="1" lang="zh-CN" altLang="en-US" dirty="0"/>
              <a:t>模式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C4FCBC-CB1C-D148-BE65-EBBDC041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ASTA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A23CFF-C99F-1E4B-AB1F-8D0D1ECA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4662-5586-8B45-9768-56F50891CB69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FF97EB-B7C4-4371-5AA3-3ADA857DAA90}"/>
              </a:ext>
            </a:extLst>
          </p:cNvPr>
          <p:cNvSpPr txBox="1"/>
          <p:nvPr/>
        </p:nvSpPr>
        <p:spPr>
          <a:xfrm>
            <a:off x="967819" y="1443841"/>
            <a:ext cx="76427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13"/>
              <a:buNone/>
            </a:pP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&lt;head&gt;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	&lt;title&gt;Title!&lt;/title&gt;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&lt;/head&gt;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&lt;body&gt;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	&lt;h1&gt;Heading!&lt;/h1&gt;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	&lt;p&gt;Paragraph!&lt;/p&gt;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	&lt;/body&gt;</a:t>
            </a:r>
            <a:b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zh-CN" sz="2800" dirty="0"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lang="en-US" altLang="zh-CN" sz="2800" dirty="0"/>
          </a:p>
        </p:txBody>
      </p:sp>
      <p:grpSp>
        <p:nvGrpSpPr>
          <p:cNvPr id="8" name="Google Shape;304;p47">
            <a:extLst>
              <a:ext uri="{FF2B5EF4-FFF2-40B4-BE49-F238E27FC236}">
                <a16:creationId xmlns:a16="http://schemas.microsoft.com/office/drawing/2014/main" id="{B2D33DC2-B67D-8A4E-E040-AA6C097C2512}"/>
              </a:ext>
            </a:extLst>
          </p:cNvPr>
          <p:cNvGrpSpPr/>
          <p:nvPr/>
        </p:nvGrpSpPr>
        <p:grpSpPr>
          <a:xfrm>
            <a:off x="8153400" y="1443841"/>
            <a:ext cx="3035048" cy="3580018"/>
            <a:chOff x="1240418" y="806299"/>
            <a:chExt cx="6322247" cy="7457462"/>
          </a:xfrm>
        </p:grpSpPr>
        <p:pic>
          <p:nvPicPr>
            <p:cNvPr id="9" name="Google Shape;305;p47">
              <a:extLst>
                <a:ext uri="{FF2B5EF4-FFF2-40B4-BE49-F238E27FC236}">
                  <a16:creationId xmlns:a16="http://schemas.microsoft.com/office/drawing/2014/main" id="{EAAB8E4E-F4C5-4E75-F91B-8F6CC3992A5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306;p47">
              <a:extLst>
                <a:ext uri="{FF2B5EF4-FFF2-40B4-BE49-F238E27FC236}">
                  <a16:creationId xmlns:a16="http://schemas.microsoft.com/office/drawing/2014/main" id="{0A310097-FAD7-4B97-3D79-EBB3CCEA84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178543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8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313" name="Google Shape;313;p48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4" name="Google Shape;314;p48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5" name="Google Shape;315;p48"/>
          <p:cNvGrpSpPr/>
          <p:nvPr/>
        </p:nvGrpSpPr>
        <p:grpSpPr>
          <a:xfrm>
            <a:off x="2036064" y="1188658"/>
            <a:ext cx="4608790" cy="4306370"/>
            <a:chOff x="728268" y="1527250"/>
            <a:chExt cx="6554724" cy="6124615"/>
          </a:xfrm>
        </p:grpSpPr>
        <p:sp>
          <p:nvSpPr>
            <p:cNvPr id="316" name="Google Shape;316;p48"/>
            <p:cNvSpPr txBox="1"/>
            <p:nvPr/>
          </p:nvSpPr>
          <p:spPr>
            <a:xfrm>
              <a:off x="865428" y="2462312"/>
              <a:ext cx="6417564" cy="5189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&lt;!DOCTYPE html&gt;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&lt;html&gt;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&lt;head&gt;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&lt;title&gt;Title!&lt;/title&gt;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&lt;/head&gt;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&lt;body&gt;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&lt;h1&gt;Heading!&lt;/h1&gt;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&lt;p&gt;Paragraph!&lt;/p&gt;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&lt;/body&gt;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&lt;/html&gt;</a:t>
              </a:r>
              <a:endParaRPr sz="2250" dirty="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17" name="Google Shape;317;p48"/>
            <p:cNvSpPr txBox="1"/>
            <p:nvPr/>
          </p:nvSpPr>
          <p:spPr>
            <a:xfrm>
              <a:off x="994206" y="1698347"/>
              <a:ext cx="23326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2800"/>
              </a:pPr>
              <a:r>
                <a:rPr lang="en-US" sz="1969">
                  <a:solidFill>
                    <a:schemeClr val="l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hello.html</a:t>
              </a:r>
              <a:endParaRPr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728268" y="1527250"/>
              <a:ext cx="2864566" cy="8001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10800000">
              <a:off x="728268" y="2327350"/>
              <a:ext cx="6554724" cy="5324514"/>
            </a:xfrm>
            <a:prstGeom prst="round2SameRect">
              <a:avLst>
                <a:gd name="adj1" fmla="val 537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8"/>
          <p:cNvSpPr/>
          <p:nvPr/>
        </p:nvSpPr>
        <p:spPr>
          <a:xfrm>
            <a:off x="2132503" y="2245636"/>
            <a:ext cx="4351219" cy="308158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49"/>
          <p:cNvGrpSpPr/>
          <p:nvPr/>
        </p:nvGrpSpPr>
        <p:grpSpPr>
          <a:xfrm>
            <a:off x="7175278" y="1579876"/>
            <a:ext cx="3035048" cy="3580018"/>
            <a:chOff x="1240418" y="806299"/>
            <a:chExt cx="6322247" cy="7457462"/>
          </a:xfrm>
        </p:grpSpPr>
        <p:pic>
          <p:nvPicPr>
            <p:cNvPr id="327" name="Google Shape;327;p49"/>
            <p:cNvPicPr preferRelativeResize="0"/>
            <p:nvPr/>
          </p:nvPicPr>
          <p:blipFill rotWithShape="1">
            <a:blip r:embed="rId3">
              <a:alphaModFix/>
            </a:blip>
            <a:srcRect r="39925"/>
            <a:stretch/>
          </p:blipFill>
          <p:spPr>
            <a:xfrm>
              <a:off x="1240419" y="1489841"/>
              <a:ext cx="6322246" cy="6773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9"/>
            <p:cNvPicPr preferRelativeResize="0"/>
            <p:nvPr/>
          </p:nvPicPr>
          <p:blipFill rotWithShape="1">
            <a:blip r:embed="rId4">
              <a:alphaModFix/>
            </a:blip>
            <a:srcRect r="70647" b="6937"/>
            <a:stretch/>
          </p:blipFill>
          <p:spPr>
            <a:xfrm>
              <a:off x="1240418" y="806299"/>
              <a:ext cx="6322247" cy="663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49"/>
          <p:cNvGrpSpPr/>
          <p:nvPr/>
        </p:nvGrpSpPr>
        <p:grpSpPr>
          <a:xfrm>
            <a:off x="2036064" y="1188658"/>
            <a:ext cx="4608790" cy="4306370"/>
            <a:chOff x="728268" y="1527250"/>
            <a:chExt cx="6554724" cy="6124615"/>
          </a:xfrm>
        </p:grpSpPr>
        <p:sp>
          <p:nvSpPr>
            <p:cNvPr id="330" name="Google Shape;330;p49"/>
            <p:cNvSpPr txBox="1"/>
            <p:nvPr/>
          </p:nvSpPr>
          <p:spPr>
            <a:xfrm>
              <a:off x="865428" y="2462312"/>
              <a:ext cx="6417564" cy="5189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>
                <a:buClr>
                  <a:srgbClr val="FFC000"/>
                </a:buClr>
                <a:buSzPts val="3200"/>
              </a:pP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&lt;!DOCTYPE html&gt;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&lt;html&gt;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&lt;head&gt;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&lt;title&gt;Title!&lt;/title&gt;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&lt;/head&gt;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&lt;body&gt;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&lt;h1&gt;Heading!&lt;/h1&gt;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  &lt;p&gt;Paragraph!&lt;/p&gt;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  &lt;/body&gt;</a:t>
              </a:r>
              <a:b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r>
                <a:rPr lang="en-US" sz="2250" dirty="0">
                  <a:latin typeface="Source Code Pro"/>
                  <a:ea typeface="Source Code Pro"/>
                  <a:cs typeface="Source Code Pro"/>
                  <a:sym typeface="Source Code Pro"/>
                </a:rPr>
                <a:t>&lt;/html&gt;</a:t>
              </a:r>
              <a:endParaRPr sz="2250" dirty="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1" name="Google Shape;331;p49"/>
            <p:cNvSpPr txBox="1"/>
            <p:nvPr/>
          </p:nvSpPr>
          <p:spPr>
            <a:xfrm>
              <a:off x="994206" y="1698347"/>
              <a:ext cx="23326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283" tIns="32133" rIns="64283" bIns="32133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2800"/>
              </a:pPr>
              <a:r>
                <a:rPr lang="en-US" sz="1969">
                  <a:solidFill>
                    <a:schemeClr val="l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hello.html</a:t>
              </a:r>
              <a:endParaRPr sz="1969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728268" y="1527250"/>
              <a:ext cx="2864566" cy="8001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 rot="10800000">
              <a:off x="728268" y="2327350"/>
              <a:ext cx="6554724" cy="5324514"/>
            </a:xfrm>
            <a:prstGeom prst="round2SameRect">
              <a:avLst>
                <a:gd name="adj1" fmla="val 5377"/>
                <a:gd name="adj2" fmla="val 0"/>
              </a:avLst>
            </a:pr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83" tIns="32133" rIns="64283" bIns="321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49"/>
          <p:cNvSpPr/>
          <p:nvPr/>
        </p:nvSpPr>
        <p:spPr>
          <a:xfrm>
            <a:off x="2132504" y="2612681"/>
            <a:ext cx="4351300" cy="236309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2132504" y="1846123"/>
            <a:ext cx="4351300" cy="393296"/>
          </a:xfrm>
          <a:prstGeom prst="rect">
            <a:avLst/>
          </a:prstGeom>
          <a:solidFill>
            <a:srgbClr val="000000">
              <a:alpha val="72156"/>
            </a:srgbClr>
          </a:solidFill>
          <a:ln>
            <a:noFill/>
          </a:ln>
        </p:spPr>
        <p:txBody>
          <a:bodyPr spcFirstLastPara="1" wrap="square" lIns="64283" tIns="32133" rIns="64283" bIns="321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9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1675</Words>
  <Application>Microsoft Office PowerPoint</Application>
  <PresentationFormat>宽屏</PresentationFormat>
  <Paragraphs>269</Paragraphs>
  <Slides>44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Avenir</vt:lpstr>
      <vt:lpstr>Helvetica Neue</vt:lpstr>
      <vt:lpstr>黑体</vt:lpstr>
      <vt:lpstr>微软雅黑</vt:lpstr>
      <vt:lpstr>Arial</vt:lpstr>
      <vt:lpstr>Calibri</vt:lpstr>
      <vt:lpstr>Source Code Pro</vt:lpstr>
      <vt:lpstr>Times New Roman</vt:lpstr>
      <vt:lpstr>自定义设计方案</vt:lpstr>
      <vt:lpstr>HTML&amp;CSS ——你(可能)没见过的船新语言</vt:lpstr>
      <vt:lpstr>PowerPoint 演示文稿</vt:lpstr>
      <vt:lpstr>前情提要</vt:lpstr>
      <vt:lpstr>Git自测</vt:lpstr>
      <vt:lpstr>Html和Css是做什么的？</vt:lpstr>
      <vt:lpstr>Html：嵌套起来的box</vt:lpstr>
      <vt:lpstr>一个Html页面通常的组成模式</vt:lpstr>
      <vt:lpstr>PowerPoint 演示文稿</vt:lpstr>
      <vt:lpstr>PowerPoint 演示文稿</vt:lpstr>
      <vt:lpstr>Html元素（box)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更多Html元素</vt:lpstr>
      <vt:lpstr>Html属性：元素的附加信息</vt:lpstr>
      <vt:lpstr>Html属性：元素的附加信息</vt:lpstr>
      <vt:lpstr>Html属性：元素的附加信息</vt:lpstr>
      <vt:lpstr>CSS = 网站长什么样子</vt:lpstr>
      <vt:lpstr>CSS 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对元素的描述太多了？</vt:lpstr>
      <vt:lpstr>Have a break</vt:lpstr>
      <vt:lpstr>Workshop</vt:lpstr>
      <vt:lpstr>step1 文字</vt:lpstr>
      <vt:lpstr>step2 头像</vt:lpstr>
      <vt:lpstr>Step3、4 运用css进行居中</vt:lpstr>
      <vt:lpstr>step5 改字体</vt:lpstr>
      <vt:lpstr>step6 加入导航栏文字&amp;颜色</vt:lpstr>
      <vt:lpstr>step7 加入导航栏</vt:lpstr>
      <vt:lpstr>step8 去掉边缘空白&amp;美化</vt:lpstr>
      <vt:lpstr>step9 将头像变圆</vt:lpstr>
      <vt:lpstr>step10 用flex分块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ASUS</dc:creator>
  <cp:keywords>RP</cp:keywords>
  <dc:description>RP</dc:description>
  <cp:lastModifiedBy>宋 宸韬</cp:lastModifiedBy>
  <cp:revision>212</cp:revision>
  <dcterms:created xsi:type="dcterms:W3CDTF">2018-03-09T07:37:07Z</dcterms:created>
  <dcterms:modified xsi:type="dcterms:W3CDTF">2023-01-28T02:24:52Z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